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317" r:id="rId6"/>
    <p:sldId id="361" r:id="rId7"/>
    <p:sldId id="2147480901" r:id="rId8"/>
    <p:sldId id="2147480891" r:id="rId9"/>
    <p:sldId id="2147480875" r:id="rId10"/>
    <p:sldId id="2147480892" r:id="rId11"/>
    <p:sldId id="2147480877" r:id="rId12"/>
    <p:sldId id="2147480893" r:id="rId13"/>
    <p:sldId id="2147480878" r:id="rId14"/>
    <p:sldId id="2147480894" r:id="rId15"/>
    <p:sldId id="2147480890" r:id="rId16"/>
    <p:sldId id="2147480895" r:id="rId17"/>
    <p:sldId id="2147480880" r:id="rId18"/>
    <p:sldId id="2147480896" r:id="rId19"/>
    <p:sldId id="2147480889" r:id="rId20"/>
    <p:sldId id="2147480897" r:id="rId21"/>
    <p:sldId id="2147480884" r:id="rId22"/>
    <p:sldId id="2147480898" r:id="rId23"/>
    <p:sldId id="2147480886" r:id="rId24"/>
    <p:sldId id="214748089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23EB05-7034-6A4E-422D-06D8F7FBDA67}" name="Wrathmell, John" initials="JW" userId="S::John.Wrathmell@greatermanchester-ca.gov.uk::f59ecef0-1aff-41ee-ab4d-1693bcdb0d7f" providerId="AD"/>
  <p188:author id="{2EFF2C1F-8F09-52DF-4FD6-632D2A135484}" name="Reynolds, Adele" initials="RA" userId="S::adele.reynolds@greatermanchester-ca.gov.uk::8b6f4a36-83f4-44b5-88e2-05b6214d8812" providerId="AD"/>
  <p188:author id="{A8EE292B-E085-8425-9C17-CF934CEBB3D3}" name="Hatton, Hannah" initials="HH" userId="S::Hannah.Hatton@greatermanchester-ca.gov.uk::8dbbb6fc-226e-405d-9775-77513c5ac4f0" providerId="AD"/>
  <p188:author id="{3D0FFA4A-CBB3-BF66-0445-0FA4E03CE71B}" name="Holt, Eve" initials="EH" userId="S::Eve.Holt@greatermanchester-ca.gov.uk::ae81510b-de59-40a2-a6b1-00d6dd24ff05" providerId="AD"/>
  <p188:author id="{E3113D4B-A92E-6942-A033-00E7AA8CFD31}" name="Reynolds, Adele" initials="AR" userId="S::Adele.Reynolds@greatermanchester-ca.gov.uk::8b6f4a36-83f4-44b5-88e2-05b6214d8812" providerId="AD"/>
  <p188:author id="{CDBA276C-8447-A931-5B7D-0035A48371CE}" name="Barrow, Simon" initials="BS" userId="S::simon.barrow@greatermanchester-ca.gov.uk::927b12ff-54a6-4205-862f-b83f399c1abf" providerId="AD"/>
  <p188:author id="{59539882-A9FB-7323-1A52-16354B5C549F}" name="Keswick, Elisha" initials="EK" userId="S::Elisha.Keswick@greatermanchester-ca.gov.uk::68682a00-41c9-4480-9a38-48dd2b24c942" providerId="AD"/>
  <p188:author id="{0D2D0487-75CF-D7BC-0BC3-E1259D4F2FE4}" name="Hatton, Hannah" initials="HH" userId="S::hannah.hatton@greatermanchester-ca.gov.uk::8dbbb6fc-226e-405d-9775-77513c5ac4f0" providerId="AD"/>
  <p188:author id="{6A77F6F7-EA53-4397-D296-5B0950441140}" name="Kelly, Dave" initials="DK" userId="S::Dave.Kelly@greatermanchester-ca.gov.uk::f5254ee6-4ea6-4fcf-b48c-55cbe6625169" providerId="AD"/>
  <p188:author id="{9868E1F9-C460-C456-8DF3-1F190F73BDCF}" name="Davies, Kate" initials="KD" userId="S::Kate.Davies@greatermanchester-ca.gov.uk::46238a55-dcb6-4d62-ba8d-efc642927fb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7E6FC4-421A-4061-8AD2-975C72F8F1D0}" v="13" dt="2026-01-08T16:11:46.9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232" y="4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hurst, Poppy" userId="4215556f-f9b6-4190-bf00-181757ac54d2" providerId="ADAL" clId="{016C9759-178A-4946-A554-49402F6365AF}"/>
    <pc:docChg chg="custSel modSld">
      <pc:chgData name="Hayhurst, Poppy" userId="4215556f-f9b6-4190-bf00-181757ac54d2" providerId="ADAL" clId="{016C9759-178A-4946-A554-49402F6365AF}" dt="2026-01-08T16:11:07.577" v="17" actId="20577"/>
      <pc:docMkLst>
        <pc:docMk/>
      </pc:docMkLst>
      <pc:sldChg chg="modSp mod">
        <pc:chgData name="Hayhurst, Poppy" userId="4215556f-f9b6-4190-bf00-181757ac54d2" providerId="ADAL" clId="{016C9759-178A-4946-A554-49402F6365AF}" dt="2026-01-08T16:11:07.577" v="17" actId="20577"/>
        <pc:sldMkLst>
          <pc:docMk/>
          <pc:sldMk cId="3040500991" sldId="256"/>
        </pc:sldMkLst>
        <pc:spChg chg="mod">
          <ac:chgData name="Hayhurst, Poppy" userId="4215556f-f9b6-4190-bf00-181757ac54d2" providerId="ADAL" clId="{016C9759-178A-4946-A554-49402F6365AF}" dt="2026-01-08T16:11:07.577" v="17" actId="20577"/>
          <ac:spMkLst>
            <pc:docMk/>
            <pc:sldMk cId="3040500991" sldId="256"/>
            <ac:spMk id="2" creationId="{6C07B6B5-3D25-58AC-BAFC-9483529377E1}"/>
          </ac:spMkLst>
        </pc:spChg>
        <pc:spChg chg="ord">
          <ac:chgData name="Hayhurst, Poppy" userId="4215556f-f9b6-4190-bf00-181757ac54d2" providerId="ADAL" clId="{016C9759-178A-4946-A554-49402F6365AF}" dt="2026-01-08T16:08:05.178" v="3" actId="13244"/>
          <ac:spMkLst>
            <pc:docMk/>
            <pc:sldMk cId="3040500991" sldId="256"/>
            <ac:spMk id="3" creationId="{1D2133BB-CC22-B1AE-9D46-B469854B11C4}"/>
          </ac:spMkLst>
        </pc:spChg>
        <pc:picChg chg="mod">
          <ac:chgData name="Hayhurst, Poppy" userId="4215556f-f9b6-4190-bf00-181757ac54d2" providerId="ADAL" clId="{016C9759-178A-4946-A554-49402F6365AF}" dt="2026-01-08T16:07:59.100" v="2" actId="962"/>
          <ac:picMkLst>
            <pc:docMk/>
            <pc:sldMk cId="3040500991" sldId="256"/>
            <ac:picMk id="4" creationId="{DB7241C0-EC65-75D6-D89F-8E3EC90062EA}"/>
          </ac:picMkLst>
        </pc:picChg>
      </pc:sldChg>
      <pc:sldChg chg="modSp mod">
        <pc:chgData name="Hayhurst, Poppy" userId="4215556f-f9b6-4190-bf00-181757ac54d2" providerId="ADAL" clId="{016C9759-178A-4946-A554-49402F6365AF}" dt="2026-01-08T16:09:00.867" v="10" actId="962"/>
        <pc:sldMkLst>
          <pc:docMk/>
          <pc:sldMk cId="2950839608" sldId="317"/>
        </pc:sldMkLst>
        <pc:spChg chg="ord">
          <ac:chgData name="Hayhurst, Poppy" userId="4215556f-f9b6-4190-bf00-181757ac54d2" providerId="ADAL" clId="{016C9759-178A-4946-A554-49402F6365AF}" dt="2026-01-08T16:08:09.474" v="4" actId="13244"/>
          <ac:spMkLst>
            <pc:docMk/>
            <pc:sldMk cId="2950839608" sldId="317"/>
            <ac:spMk id="4" creationId="{BC704BB0-FBD2-B965-C309-63993F26AD94}"/>
          </ac:spMkLst>
        </pc:spChg>
        <pc:picChg chg="mod">
          <ac:chgData name="Hayhurst, Poppy" userId="4215556f-f9b6-4190-bf00-181757ac54d2" providerId="ADAL" clId="{016C9759-178A-4946-A554-49402F6365AF}" dt="2026-01-08T16:09:00.867" v="10" actId="962"/>
          <ac:picMkLst>
            <pc:docMk/>
            <pc:sldMk cId="2950839608" sldId="317"/>
            <ac:picMk id="5" creationId="{7B4DFE43-CE66-6F40-86AD-1EB931E6315D}"/>
          </ac:picMkLst>
        </pc:picChg>
      </pc:sldChg>
      <pc:sldChg chg="modSp mod">
        <pc:chgData name="Hayhurst, Poppy" userId="4215556f-f9b6-4190-bf00-181757ac54d2" providerId="ADAL" clId="{016C9759-178A-4946-A554-49402F6365AF}" dt="2026-01-08T16:08:12.959" v="5" actId="13244"/>
        <pc:sldMkLst>
          <pc:docMk/>
          <pc:sldMk cId="1084208406" sldId="2147480892"/>
        </pc:sldMkLst>
        <pc:spChg chg="ord">
          <ac:chgData name="Hayhurst, Poppy" userId="4215556f-f9b6-4190-bf00-181757ac54d2" providerId="ADAL" clId="{016C9759-178A-4946-A554-49402F6365AF}" dt="2026-01-08T16:08:12.959" v="5" actId="13244"/>
          <ac:spMkLst>
            <pc:docMk/>
            <pc:sldMk cId="1084208406" sldId="2147480892"/>
            <ac:spMk id="5" creationId="{6504E415-144D-AEF7-7DB7-9991B6FF06EC}"/>
          </ac:spMkLst>
        </pc:spChg>
      </pc:sldChg>
      <pc:sldChg chg="modSp mod">
        <pc:chgData name="Hayhurst, Poppy" userId="4215556f-f9b6-4190-bf00-181757ac54d2" providerId="ADAL" clId="{016C9759-178A-4946-A554-49402F6365AF}" dt="2026-01-08T16:09:09.531" v="11" actId="27636"/>
        <pc:sldMkLst>
          <pc:docMk/>
          <pc:sldMk cId="105424742" sldId="2147480894"/>
        </pc:sldMkLst>
        <pc:spChg chg="mod ord">
          <ac:chgData name="Hayhurst, Poppy" userId="4215556f-f9b6-4190-bf00-181757ac54d2" providerId="ADAL" clId="{016C9759-178A-4946-A554-49402F6365AF}" dt="2026-01-08T16:09:09.531" v="11" actId="27636"/>
          <ac:spMkLst>
            <pc:docMk/>
            <pc:sldMk cId="105424742" sldId="2147480894"/>
            <ac:spMk id="3" creationId="{0196A7CA-83B2-FADA-9FB5-B303BFEC3341}"/>
          </ac:spMkLst>
        </pc:spChg>
      </pc:sldChg>
      <pc:sldChg chg="modSp mod">
        <pc:chgData name="Hayhurst, Poppy" userId="4215556f-f9b6-4190-bf00-181757ac54d2" providerId="ADAL" clId="{016C9759-178A-4946-A554-49402F6365AF}" dt="2026-01-08T16:08:16.968" v="7" actId="13244"/>
        <pc:sldMkLst>
          <pc:docMk/>
          <pc:sldMk cId="1961893877" sldId="2147480895"/>
        </pc:sldMkLst>
        <pc:spChg chg="ord">
          <ac:chgData name="Hayhurst, Poppy" userId="4215556f-f9b6-4190-bf00-181757ac54d2" providerId="ADAL" clId="{016C9759-178A-4946-A554-49402F6365AF}" dt="2026-01-08T16:08:16.968" v="7" actId="13244"/>
          <ac:spMkLst>
            <pc:docMk/>
            <pc:sldMk cId="1961893877" sldId="2147480895"/>
            <ac:spMk id="5" creationId="{948A1195-AEB0-9BAA-A91B-0AD47288F367}"/>
          </ac:spMkLst>
        </pc:spChg>
      </pc:sldChg>
      <pc:sldChg chg="modSp mod">
        <pc:chgData name="Hayhurst, Poppy" userId="4215556f-f9b6-4190-bf00-181757ac54d2" providerId="ADAL" clId="{016C9759-178A-4946-A554-49402F6365AF}" dt="2026-01-08T16:09:09.541" v="12" actId="27636"/>
        <pc:sldMkLst>
          <pc:docMk/>
          <pc:sldMk cId="1164145600" sldId="2147480896"/>
        </pc:sldMkLst>
        <pc:spChg chg="mod ord">
          <ac:chgData name="Hayhurst, Poppy" userId="4215556f-f9b6-4190-bf00-181757ac54d2" providerId="ADAL" clId="{016C9759-178A-4946-A554-49402F6365AF}" dt="2026-01-08T16:09:09.541" v="12" actId="27636"/>
          <ac:spMkLst>
            <pc:docMk/>
            <pc:sldMk cId="1164145600" sldId="2147480896"/>
            <ac:spMk id="3" creationId="{55D35906-A5E8-A13C-99DE-709FE9F50B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22F7C-F225-4365-A59B-0281D90206AF}" type="datetimeFigureOut">
              <a:rPr lang="en-GB" smtClean="0"/>
              <a:t>08/01/2026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DF8FEF-A3A8-4337-A74A-C02E71CA2329}" type="slidenum">
              <a:rPr lang="en-GB" smtClean="0"/>
              <a:t>‹#›</a:t>
            </a:fld>
            <a:endParaRPr lang="en-GB" dirty="0"/>
          </a:p>
        </p:txBody>
      </p:sp>
    </p:spTree>
    <p:extLst>
      <p:ext uri="{BB962C8B-B14F-4D97-AF65-F5344CB8AC3E}">
        <p14:creationId xmlns:p14="http://schemas.microsoft.com/office/powerpoint/2010/main" val="919883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175FD-D440-B0A9-2EB8-8AE06F3560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E956F-89F1-8C2A-1FD2-1591ACD28A78}"/>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CE68556-A544-3C69-5845-8A8D47C0A6A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19B22D0-8A10-B791-7344-323BC4846167}"/>
              </a:ext>
            </a:extLst>
          </p:cNvPr>
          <p:cNvSpPr>
            <a:spLocks noGrp="1"/>
          </p:cNvSpPr>
          <p:nvPr>
            <p:ph type="sldNum" sz="quarter" idx="5"/>
          </p:nvPr>
        </p:nvSpPr>
        <p:spPr/>
        <p:txBody>
          <a:bodyPr/>
          <a:lstStyle/>
          <a:p>
            <a:fld id="{9EDF8FEF-A3A8-4337-A74A-C02E71CA2329}" type="slidenum">
              <a:rPr lang="en-GB" smtClean="0"/>
              <a:t>4</a:t>
            </a:fld>
            <a:endParaRPr lang="en-GB" dirty="0"/>
          </a:p>
        </p:txBody>
      </p:sp>
    </p:spTree>
    <p:extLst>
      <p:ext uri="{BB962C8B-B14F-4D97-AF65-F5344CB8AC3E}">
        <p14:creationId xmlns:p14="http://schemas.microsoft.com/office/powerpoint/2010/main" val="1616932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EDF8FEF-A3A8-4337-A74A-C02E71CA2329}" type="slidenum">
              <a:rPr lang="en-GB" smtClean="0"/>
              <a:t>5</a:t>
            </a:fld>
            <a:endParaRPr lang="en-GB" dirty="0"/>
          </a:p>
        </p:txBody>
      </p:sp>
    </p:spTree>
    <p:extLst>
      <p:ext uri="{BB962C8B-B14F-4D97-AF65-F5344CB8AC3E}">
        <p14:creationId xmlns:p14="http://schemas.microsoft.com/office/powerpoint/2010/main" val="676993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E533E95-D2EC-4A14-B458-FA22B49E9BB7}" type="slidenum">
              <a:rPr lang="en-GB" smtClean="0"/>
              <a:t>7</a:t>
            </a:fld>
            <a:endParaRPr lang="en-GB" dirty="0"/>
          </a:p>
        </p:txBody>
      </p:sp>
    </p:spTree>
    <p:extLst>
      <p:ext uri="{BB962C8B-B14F-4D97-AF65-F5344CB8AC3E}">
        <p14:creationId xmlns:p14="http://schemas.microsoft.com/office/powerpoint/2010/main" val="1747946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E533E95-D2EC-4A14-B458-FA22B49E9BB7}" type="slidenum">
              <a:rPr lang="en-GB" smtClean="0"/>
              <a:t>13</a:t>
            </a:fld>
            <a:endParaRPr lang="en-GB" dirty="0"/>
          </a:p>
        </p:txBody>
      </p:sp>
    </p:spTree>
    <p:extLst>
      <p:ext uri="{BB962C8B-B14F-4D97-AF65-F5344CB8AC3E}">
        <p14:creationId xmlns:p14="http://schemas.microsoft.com/office/powerpoint/2010/main" val="531774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EDF8FEF-A3A8-4337-A74A-C02E71CA2329}" type="slidenum">
              <a:rPr lang="en-GB" smtClean="0"/>
              <a:t>14</a:t>
            </a:fld>
            <a:endParaRPr lang="en-GB" dirty="0"/>
          </a:p>
        </p:txBody>
      </p:sp>
    </p:spTree>
    <p:extLst>
      <p:ext uri="{BB962C8B-B14F-4D97-AF65-F5344CB8AC3E}">
        <p14:creationId xmlns:p14="http://schemas.microsoft.com/office/powerpoint/2010/main" val="1032351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EDF8FEF-A3A8-4337-A74A-C02E71CA2329}" type="slidenum">
              <a:rPr lang="en-GB" smtClean="0"/>
              <a:t>15</a:t>
            </a:fld>
            <a:endParaRPr lang="en-GB" dirty="0"/>
          </a:p>
        </p:txBody>
      </p:sp>
    </p:spTree>
    <p:extLst>
      <p:ext uri="{BB962C8B-B14F-4D97-AF65-F5344CB8AC3E}">
        <p14:creationId xmlns:p14="http://schemas.microsoft.com/office/powerpoint/2010/main" val="1032351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DF8FEF-A3A8-4337-A74A-C02E71CA2329}"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8273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DF8FEF-A3A8-4337-A74A-C02E71CA2329}"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82737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ED58A-3157-49DB-A3B8-BD75162B57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6361EF-C7C1-21D0-94A0-0D188FA2D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FBFED74-BC5A-7AEF-B1D1-1C669629B500}"/>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C2CF7B16-FE73-F082-A411-F6A6D2E6994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EC5853E-484F-87D8-9DE8-7550B19C00F5}"/>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1098713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04EFF-685A-8044-CDA2-F68D0334272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250752-5B48-1CD5-A106-3FA6D989CA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710CDB-FB12-0E13-C871-F9FC7948CA52}"/>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B69DC8A3-75C2-C458-4DB7-E6BED683944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8A72052-E6B3-2386-F855-062C3E8E6C06}"/>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259759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228F2E-8658-65C3-5531-6345AE46A0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7415F94-FB0D-9E09-F841-1EE1BA27AB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C708-CE07-80F1-D855-B53531F801C2}"/>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131243C6-D61D-CB44-C197-2A0CBF543F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266DF2F-84F3-6D84-9F96-50D4C7C06B8E}"/>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1275410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D21D2F-F369-DDE3-4888-ACD29EB36C4F}"/>
              </a:ext>
            </a:extLst>
          </p:cNvPr>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a:xfrm>
            <a:off x="0" y="6243714"/>
            <a:ext cx="12192000" cy="614285"/>
          </a:xfrm>
          <a:prstGeom prst="rect">
            <a:avLst/>
          </a:prstGeom>
        </p:spPr>
      </p:pic>
      <p:sp>
        <p:nvSpPr>
          <p:cNvPr id="8" name="Title Placeholder 1">
            <a:extLst>
              <a:ext uri="{FF2B5EF4-FFF2-40B4-BE49-F238E27FC236}">
                <a16:creationId xmlns:a16="http://schemas.microsoft.com/office/drawing/2014/main" id="{24E20B22-96E2-BDED-8604-D335A2644284}"/>
              </a:ext>
            </a:extLst>
          </p:cNvPr>
          <p:cNvSpPr>
            <a:spLocks noGrp="1"/>
          </p:cNvSpPr>
          <p:nvPr>
            <p:ph type="title" hasCustomPrompt="1"/>
          </p:nvPr>
        </p:nvSpPr>
        <p:spPr>
          <a:xfrm>
            <a:off x="459828" y="732987"/>
            <a:ext cx="5110655" cy="1325563"/>
          </a:xfrm>
          <a:prstGeom prst="rect">
            <a:avLst/>
          </a:prstGeom>
        </p:spPr>
        <p:txBody>
          <a:bodyPr vert="horz" lIns="91440" tIns="45720" rIns="91440" bIns="45720" rtlCol="0" anchor="t">
            <a:normAutofit/>
          </a:bodyPr>
          <a:lstStyle>
            <a:lvl1pPr>
              <a:defRPr b="1" i="0">
                <a:latin typeface="Arial" panose="020B0604020202020204" pitchFamily="34" charset="0"/>
                <a:cs typeface="Arial" panose="020B0604020202020204" pitchFamily="34" charset="0"/>
              </a:defRPr>
            </a:lvl1pPr>
          </a:lstStyle>
          <a:p>
            <a:r>
              <a:rPr lang="en-GB"/>
              <a:t>Editable for </a:t>
            </a:r>
            <a:br>
              <a:rPr lang="en-GB"/>
            </a:br>
            <a:r>
              <a:rPr lang="en-GB"/>
              <a:t>presenters </a:t>
            </a:r>
            <a:br>
              <a:rPr lang="en-GB"/>
            </a:br>
            <a:endParaRPr lang="en-US"/>
          </a:p>
        </p:txBody>
      </p:sp>
      <p:sp>
        <p:nvSpPr>
          <p:cNvPr id="9" name="Text Placeholder 2">
            <a:extLst>
              <a:ext uri="{FF2B5EF4-FFF2-40B4-BE49-F238E27FC236}">
                <a16:creationId xmlns:a16="http://schemas.microsoft.com/office/drawing/2014/main" id="{690EA3B1-F92E-2E56-C772-FE5141D3DA00}"/>
              </a:ext>
            </a:extLst>
          </p:cNvPr>
          <p:cNvSpPr>
            <a:spLocks noGrp="1"/>
          </p:cNvSpPr>
          <p:nvPr>
            <p:ph idx="1" hasCustomPrompt="1"/>
          </p:nvPr>
        </p:nvSpPr>
        <p:spPr>
          <a:xfrm>
            <a:off x="459828" y="2140195"/>
            <a:ext cx="5110655" cy="3272633"/>
          </a:xfrm>
          <a:prstGeom prst="rect">
            <a:avLst/>
          </a:prstGeom>
        </p:spPr>
        <p:txBody>
          <a:bodyPr vert="horz" lIns="91440" tIns="45720" rIns="91440" bIns="45720" numCol="1" rtlCol="0">
            <a:normAutofit/>
          </a:bodyPr>
          <a:lstStyle>
            <a:lvl1pPr marL="0" indent="0">
              <a:buNone/>
              <a:defRPr sz="1400" b="0" i="0">
                <a:latin typeface="Arial" panose="020B0604020202020204" pitchFamily="34" charset="0"/>
                <a:cs typeface="Arial" panose="020B0604020202020204" pitchFamily="34" charset="0"/>
              </a:defRPr>
            </a:lvl1pPr>
          </a:lstStyle>
          <a:p>
            <a:pPr lvl="0"/>
            <a:r>
              <a:rPr lang="en-US" err="1"/>
              <a:t>Aquodipsum</a:t>
            </a:r>
            <a:r>
              <a:rPr lang="en-US"/>
              <a:t> qui omnia </a:t>
            </a:r>
            <a:r>
              <a:rPr lang="en-US" err="1"/>
              <a:t>solupta</a:t>
            </a:r>
            <a:r>
              <a:rPr lang="en-US"/>
              <a:t> </a:t>
            </a:r>
            <a:r>
              <a:rPr lang="en-US" err="1"/>
              <a:t>ssectas</a:t>
            </a:r>
            <a:r>
              <a:rPr lang="en-US"/>
              <a:t> </a:t>
            </a:r>
            <a:r>
              <a:rPr lang="en-US" err="1"/>
              <a:t>aut</a:t>
            </a:r>
            <a:r>
              <a:rPr lang="en-US"/>
              <a:t> </a:t>
            </a:r>
            <a:r>
              <a:rPr lang="en-US" err="1"/>
              <a:t>ut</a:t>
            </a:r>
            <a:r>
              <a:rPr lang="en-US"/>
              <a:t> </a:t>
            </a:r>
            <a:r>
              <a:rPr lang="en-US" err="1"/>
              <a:t>quiamus</a:t>
            </a:r>
            <a:r>
              <a:rPr lang="en-US"/>
              <a:t> </a:t>
            </a:r>
            <a:r>
              <a:rPr lang="en-US" err="1"/>
              <a:t>endi</a:t>
            </a:r>
            <a:r>
              <a:rPr lang="en-US"/>
              <a:t> </a:t>
            </a:r>
            <a:r>
              <a:rPr lang="en-US" err="1"/>
              <a:t>doluptatibus</a:t>
            </a:r>
            <a:r>
              <a:rPr lang="en-US"/>
              <a:t> </a:t>
            </a:r>
            <a:r>
              <a:rPr lang="en-US" err="1"/>
              <a:t>doluptiore</a:t>
            </a:r>
            <a:r>
              <a:rPr lang="en-US"/>
              <a:t> </a:t>
            </a:r>
            <a:r>
              <a:rPr lang="en-US" err="1"/>
              <a:t>eos</a:t>
            </a:r>
            <a:r>
              <a:rPr lang="en-US"/>
              <a:t> et vent </a:t>
            </a:r>
            <a:r>
              <a:rPr lang="en-US" err="1"/>
              <a:t>estio</a:t>
            </a:r>
            <a:r>
              <a:rPr lang="en-US"/>
              <a:t> </a:t>
            </a:r>
            <a:r>
              <a:rPr lang="en-US" err="1"/>
              <a:t>tempel</a:t>
            </a:r>
            <a:r>
              <a:rPr lang="en-US"/>
              <a:t> ma </a:t>
            </a:r>
            <a:r>
              <a:rPr lang="en-US" err="1"/>
              <a:t>plitibus</a:t>
            </a:r>
            <a:r>
              <a:rPr lang="en-US"/>
              <a:t>. </a:t>
            </a:r>
            <a:r>
              <a:rPr lang="en-US" err="1"/>
              <a:t>Asperro</a:t>
            </a:r>
            <a:r>
              <a:rPr lang="en-US"/>
              <a:t> que </a:t>
            </a:r>
            <a:r>
              <a:rPr lang="en-US" err="1"/>
              <a:t>expereic</a:t>
            </a:r>
            <a:r>
              <a:rPr lang="en-US"/>
              <a:t> to </a:t>
            </a:r>
            <a:r>
              <a:rPr lang="en-US" err="1"/>
              <a:t>omnienimusae</a:t>
            </a:r>
            <a:r>
              <a:rPr lang="en-US"/>
              <a:t> et </a:t>
            </a:r>
            <a:r>
              <a:rPr lang="en-US" err="1"/>
              <a:t>aut</a:t>
            </a:r>
            <a:r>
              <a:rPr lang="en-US"/>
              <a:t> </a:t>
            </a:r>
            <a:r>
              <a:rPr lang="en-US" err="1"/>
              <a:t>unte</a:t>
            </a:r>
            <a:r>
              <a:rPr lang="en-US"/>
              <a:t> </a:t>
            </a:r>
            <a:r>
              <a:rPr lang="en-US" err="1"/>
              <a:t>quibusa</a:t>
            </a:r>
            <a:r>
              <a:rPr lang="en-US"/>
              <a:t> </a:t>
            </a:r>
            <a:r>
              <a:rPr lang="en-US" err="1"/>
              <a:t>ercitem</a:t>
            </a:r>
            <a:r>
              <a:rPr lang="en-US"/>
              <a:t> </a:t>
            </a:r>
            <a:r>
              <a:rPr lang="en-US" err="1"/>
              <a:t>ent</a:t>
            </a:r>
            <a:r>
              <a:rPr lang="en-US"/>
              <a:t>, nis </a:t>
            </a:r>
            <a:r>
              <a:rPr lang="en-US" err="1"/>
              <a:t>modis</a:t>
            </a:r>
            <a:r>
              <a:rPr lang="en-US"/>
              <a:t> </a:t>
            </a:r>
            <a:r>
              <a:rPr lang="en-US" err="1"/>
              <a:t>eate</a:t>
            </a:r>
            <a:r>
              <a:rPr lang="en-US"/>
              <a:t> </a:t>
            </a:r>
            <a:r>
              <a:rPr lang="en-US" err="1"/>
              <a:t>ditasit</a:t>
            </a:r>
            <a:r>
              <a:rPr lang="en-US"/>
              <a:t> </a:t>
            </a:r>
            <a:r>
              <a:rPr lang="en-US" err="1"/>
              <a:t>utendipsam</a:t>
            </a:r>
            <a:r>
              <a:rPr lang="en-US"/>
              <a:t>, cum et </a:t>
            </a:r>
            <a:r>
              <a:rPr lang="en-US" err="1"/>
              <a:t>quam</a:t>
            </a:r>
            <a:r>
              <a:rPr lang="en-US"/>
              <a:t> </a:t>
            </a:r>
            <a:r>
              <a:rPr lang="en-US" err="1"/>
              <a:t>harunte</a:t>
            </a:r>
            <a:r>
              <a:rPr lang="en-US"/>
              <a:t> </a:t>
            </a:r>
            <a:r>
              <a:rPr lang="en-US" err="1"/>
              <a:t>mporeriatium</a:t>
            </a:r>
            <a:r>
              <a:rPr lang="en-US"/>
              <a:t> </a:t>
            </a:r>
          </a:p>
          <a:p>
            <a:pPr lvl="0"/>
            <a:r>
              <a:rPr lang="en-US"/>
              <a:t>Welles </a:t>
            </a:r>
            <a:r>
              <a:rPr lang="en-US" err="1"/>
              <a:t>quosam</a:t>
            </a:r>
            <a:r>
              <a:rPr lang="en-US"/>
              <a:t> et </a:t>
            </a:r>
            <a:r>
              <a:rPr lang="en-US" err="1"/>
              <a:t>aboriosam</a:t>
            </a:r>
            <a:r>
              <a:rPr lang="en-US"/>
              <a:t>, ad que </a:t>
            </a:r>
            <a:r>
              <a:rPr lang="en-US" err="1"/>
              <a:t>peribea</a:t>
            </a:r>
            <a:r>
              <a:rPr lang="en-US"/>
              <a:t> nit </a:t>
            </a:r>
            <a:r>
              <a:rPr lang="en-US" err="1"/>
              <a:t>modis</a:t>
            </a:r>
            <a:r>
              <a:rPr lang="en-US"/>
              <a:t> </a:t>
            </a:r>
            <a:r>
              <a:rPr lang="en-US" err="1"/>
              <a:t>maximax</a:t>
            </a:r>
            <a:r>
              <a:rPr lang="en-US"/>
              <a:t> </a:t>
            </a:r>
            <a:r>
              <a:rPr lang="en-US" err="1"/>
              <a:t>iminis</a:t>
            </a:r>
            <a:r>
              <a:rPr lang="en-US"/>
              <a:t> rem que </a:t>
            </a:r>
            <a:r>
              <a:rPr lang="en-US" err="1"/>
              <a:t>nullam</a:t>
            </a:r>
            <a:r>
              <a:rPr lang="en-US"/>
              <a:t> dem cone </a:t>
            </a:r>
            <a:r>
              <a:rPr lang="en-US" err="1"/>
              <a:t>vollaut</a:t>
            </a:r>
            <a:r>
              <a:rPr lang="en-US"/>
              <a:t> </a:t>
            </a:r>
            <a:r>
              <a:rPr lang="en-US" err="1"/>
              <a:t>dolut</a:t>
            </a:r>
            <a:r>
              <a:rPr lang="en-US"/>
              <a:t> et as sit </a:t>
            </a:r>
            <a:r>
              <a:rPr lang="en-US" err="1"/>
              <a:t>ut</a:t>
            </a:r>
            <a:r>
              <a:rPr lang="en-US"/>
              <a:t> </a:t>
            </a:r>
            <a:r>
              <a:rPr lang="en-US" err="1"/>
              <a:t>elictiis</a:t>
            </a:r>
            <a:r>
              <a:rPr lang="en-US"/>
              <a:t> </a:t>
            </a:r>
            <a:r>
              <a:rPr lang="en-US" err="1"/>
              <a:t>aut</a:t>
            </a:r>
            <a:r>
              <a:rPr lang="en-US"/>
              <a:t> </a:t>
            </a:r>
            <a:r>
              <a:rPr lang="en-US" err="1"/>
              <a:t>quoditia</a:t>
            </a:r>
            <a:r>
              <a:rPr lang="en-US"/>
              <a:t>  </a:t>
            </a:r>
            <a:r>
              <a:rPr lang="en-US" err="1"/>
              <a:t>Qboriosam</a:t>
            </a:r>
            <a:r>
              <a:rPr lang="en-US"/>
              <a:t>, ad que </a:t>
            </a:r>
            <a:r>
              <a:rPr lang="en-US" err="1"/>
              <a:t>peribea</a:t>
            </a:r>
            <a:r>
              <a:rPr lang="en-US"/>
              <a:t> nit </a:t>
            </a:r>
            <a:r>
              <a:rPr lang="en-US" err="1"/>
              <a:t>modis</a:t>
            </a:r>
            <a:r>
              <a:rPr lang="en-US"/>
              <a:t> </a:t>
            </a:r>
            <a:r>
              <a:rPr lang="en-US" err="1"/>
              <a:t>maximax</a:t>
            </a:r>
            <a:r>
              <a:rPr lang="en-US"/>
              <a:t> </a:t>
            </a:r>
            <a:r>
              <a:rPr lang="en-US" err="1"/>
              <a:t>iminis</a:t>
            </a:r>
            <a:r>
              <a:rPr lang="en-US"/>
              <a:t> rem que </a:t>
            </a:r>
            <a:r>
              <a:rPr lang="en-US" err="1"/>
              <a:t>nullam</a:t>
            </a:r>
            <a:r>
              <a:rPr lang="en-US"/>
              <a:t> dem cone </a:t>
            </a:r>
            <a:r>
              <a:rPr lang="en-US" err="1"/>
              <a:t>vollaut</a:t>
            </a:r>
            <a:r>
              <a:rPr lang="en-US"/>
              <a:t> </a:t>
            </a:r>
            <a:r>
              <a:rPr lang="en-US" err="1"/>
              <a:t>dolut</a:t>
            </a:r>
            <a:r>
              <a:rPr lang="en-US"/>
              <a:t> et as sit </a:t>
            </a:r>
            <a:r>
              <a:rPr lang="en-US" err="1"/>
              <a:t>ut</a:t>
            </a:r>
            <a:r>
              <a:rPr lang="en-US"/>
              <a:t> </a:t>
            </a:r>
            <a:r>
              <a:rPr lang="en-US" err="1"/>
              <a:t>elictiis</a:t>
            </a:r>
            <a:r>
              <a:rPr lang="en-US"/>
              <a:t> </a:t>
            </a:r>
            <a:r>
              <a:rPr lang="en-US" err="1"/>
              <a:t>aut</a:t>
            </a:r>
            <a:r>
              <a:rPr lang="en-US"/>
              <a:t> </a:t>
            </a:r>
            <a:r>
              <a:rPr lang="en-US" err="1"/>
              <a:t>quoditia</a:t>
            </a:r>
            <a:endParaRPr lang="en-US"/>
          </a:p>
        </p:txBody>
      </p:sp>
      <p:sp>
        <p:nvSpPr>
          <p:cNvPr id="6" name="Picture Placeholder 5">
            <a:extLst>
              <a:ext uri="{FF2B5EF4-FFF2-40B4-BE49-F238E27FC236}">
                <a16:creationId xmlns:a16="http://schemas.microsoft.com/office/drawing/2014/main" id="{8CAD427C-2ABC-9AA1-CF18-1EE6BC7D1747}"/>
              </a:ext>
            </a:extLst>
          </p:cNvPr>
          <p:cNvSpPr>
            <a:spLocks noGrp="1"/>
          </p:cNvSpPr>
          <p:nvPr>
            <p:ph type="pic" sz="quarter" idx="10" hasCustomPrompt="1"/>
          </p:nvPr>
        </p:nvSpPr>
        <p:spPr>
          <a:xfrm>
            <a:off x="6610367" y="-20560"/>
            <a:ext cx="5570537" cy="6264275"/>
          </a:xfrm>
          <a:blipFill>
            <a:blip r:embed="rId3" cstate="email">
              <a:extLst>
                <a:ext uri="{28A0092B-C50C-407E-A947-70E740481C1C}">
                  <a14:useLocalDpi xmlns:a14="http://schemas.microsoft.com/office/drawing/2010/main" val="0"/>
                </a:ext>
              </a:extLst>
            </a:blip>
            <a:stretch>
              <a:fillRect/>
            </a:stretch>
          </a:blipFill>
        </p:spPr>
        <p:txBody>
          <a:bodyPr anchor="ctr">
            <a:normAutofit/>
          </a:bodyPr>
          <a:lstStyle>
            <a:lvl1pPr marL="0" indent="0" algn="ctr">
              <a:buNone/>
              <a:defRPr sz="4000" b="1" i="0">
                <a:solidFill>
                  <a:schemeClr val="bg1"/>
                </a:solidFill>
                <a:latin typeface="Arial" panose="020B0604020202020204" pitchFamily="34" charset="0"/>
                <a:cs typeface="Arial" panose="020B0604020202020204" pitchFamily="34" charset="0"/>
              </a:defRPr>
            </a:lvl1pPr>
          </a:lstStyle>
          <a:p>
            <a:r>
              <a:rPr lang="en-GB" dirty="0"/>
              <a:t>INSERT IMAGE HERE</a:t>
            </a:r>
          </a:p>
        </p:txBody>
      </p:sp>
    </p:spTree>
    <p:extLst>
      <p:ext uri="{BB962C8B-B14F-4D97-AF65-F5344CB8AC3E}">
        <p14:creationId xmlns:p14="http://schemas.microsoft.com/office/powerpoint/2010/main" val="1880858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55095-BCB4-6C55-49FA-8D7AFC9D5B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3CF29D-209C-3F35-1D74-C82D6A5C1E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69F305-B58A-51A7-3922-E6BC71DD3964}"/>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065BA7C9-D934-18D8-ABD1-7FD6115D8AF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DAD9724-8864-A06D-57AC-88638D1F8E98}"/>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1310366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6D023-8087-20FE-5DBD-EC3A72122A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7E01247-F1BA-1FC9-68FF-DA1413DBED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F77548-6B3D-3C62-4966-4C39B5239824}"/>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3515CF75-7621-21DA-10B7-9935AF5DD1C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33E5773-D270-7ABB-56E4-B236CC03FBB1}"/>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250281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D445C-7BF7-C0DE-902D-C85DDA72CC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7BE022-195B-EC1B-AB96-3BD069B6D9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E48C4B-D22F-72AB-8F7A-AA897F76A1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1BABF14-E206-A75B-8F13-02DBB1C6DA7C}"/>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6" name="Footer Placeholder 5">
            <a:extLst>
              <a:ext uri="{FF2B5EF4-FFF2-40B4-BE49-F238E27FC236}">
                <a16:creationId xmlns:a16="http://schemas.microsoft.com/office/drawing/2014/main" id="{1452E007-0167-E8F0-6C3D-D3884A99FCE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6D943C2-A292-565F-947F-5F271112EA77}"/>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3145985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B6080-A275-F3E7-7C45-1818B5D0836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86307E-5DF6-4B92-AD77-81D7C29691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BC1561-0763-F276-BC54-6096FE3640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EC64-D4D7-1633-044F-F2FEAC8811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CADE8E-13FA-586E-B054-EA52EF5FEA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9B27BB-7A2A-980A-CBA3-8752D23A2A08}"/>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8" name="Footer Placeholder 7">
            <a:extLst>
              <a:ext uri="{FF2B5EF4-FFF2-40B4-BE49-F238E27FC236}">
                <a16:creationId xmlns:a16="http://schemas.microsoft.com/office/drawing/2014/main" id="{03CAAC1D-BF6E-0190-D12E-8F340926B33F}"/>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D6C8D08D-D222-B574-99D8-757914681AD7}"/>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1647005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73903-1335-E9D9-575C-F853E73C908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141FCB-A717-2154-521C-8BA6FF8201F5}"/>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4" name="Footer Placeholder 3">
            <a:extLst>
              <a:ext uri="{FF2B5EF4-FFF2-40B4-BE49-F238E27FC236}">
                <a16:creationId xmlns:a16="http://schemas.microsoft.com/office/drawing/2014/main" id="{7A6EBAB3-C2F4-7473-68B2-A860B0CDB12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A520731-8A33-71AC-2883-EDEB2318D8BF}"/>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314418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0786D4-5E04-2C78-429F-6523267397A7}"/>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3" name="Footer Placeholder 2">
            <a:extLst>
              <a:ext uri="{FF2B5EF4-FFF2-40B4-BE49-F238E27FC236}">
                <a16:creationId xmlns:a16="http://schemas.microsoft.com/office/drawing/2014/main" id="{2607E68A-409B-D10C-33CA-97F2D2C1661D}"/>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A32033B0-63E8-F982-F7DE-FAA94BABCE3F}"/>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309091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121F3-3FCD-D71B-60A3-63DAC984ED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8BBF67F-BB24-EDA9-A867-B3519E2950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681791A-F588-0477-DC2A-411E30133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6B1AF5-2DEB-7B9E-29C7-3CC6EB4441C2}"/>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6" name="Footer Placeholder 5">
            <a:extLst>
              <a:ext uri="{FF2B5EF4-FFF2-40B4-BE49-F238E27FC236}">
                <a16:creationId xmlns:a16="http://schemas.microsoft.com/office/drawing/2014/main" id="{5429644A-4A7D-468A-5EED-1BAED641F19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A2D2EB1-4CEF-2C06-A23C-B37D2C6632DE}"/>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1084282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70246-5E89-96F9-F7B7-59C6E33F3D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E870F3-BC30-67AA-F15C-3886C70E6C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7265413-A31D-A771-AB14-3CE4F1CFF8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05C729-1925-CC14-3F61-C45213CE13DF}"/>
              </a:ext>
            </a:extLst>
          </p:cNvPr>
          <p:cNvSpPr>
            <a:spLocks noGrp="1"/>
          </p:cNvSpPr>
          <p:nvPr>
            <p:ph type="dt" sz="half" idx="10"/>
          </p:nvPr>
        </p:nvSpPr>
        <p:spPr/>
        <p:txBody>
          <a:bodyPr/>
          <a:lstStyle/>
          <a:p>
            <a:fld id="{381551C2-A871-4E14-A0FA-AC1CEAB03954}" type="datetimeFigureOut">
              <a:rPr lang="en-GB" smtClean="0"/>
              <a:t>08/01/2026</a:t>
            </a:fld>
            <a:endParaRPr lang="en-GB" dirty="0"/>
          </a:p>
        </p:txBody>
      </p:sp>
      <p:sp>
        <p:nvSpPr>
          <p:cNvPr id="6" name="Footer Placeholder 5">
            <a:extLst>
              <a:ext uri="{FF2B5EF4-FFF2-40B4-BE49-F238E27FC236}">
                <a16:creationId xmlns:a16="http://schemas.microsoft.com/office/drawing/2014/main" id="{556BFA7C-969A-451A-8A31-4C195DA692F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10B34FD-9BFA-2902-4E01-C7AC39BD0EC3}"/>
              </a:ext>
            </a:extLst>
          </p:cNvPr>
          <p:cNvSpPr>
            <a:spLocks noGrp="1"/>
          </p:cNvSpPr>
          <p:nvPr>
            <p:ph type="sldNum" sz="quarter" idx="12"/>
          </p:nvPr>
        </p:nvSpPr>
        <p:spPr/>
        <p:txBody>
          <a:bodyPr/>
          <a:lstStyle/>
          <a:p>
            <a:fld id="{5A280A29-5643-4528-A985-65ADB4B776FD}" type="slidenum">
              <a:rPr lang="en-GB" smtClean="0"/>
              <a:t>‹#›</a:t>
            </a:fld>
            <a:endParaRPr lang="en-GB" dirty="0"/>
          </a:p>
        </p:txBody>
      </p:sp>
    </p:spTree>
    <p:extLst>
      <p:ext uri="{BB962C8B-B14F-4D97-AF65-F5344CB8AC3E}">
        <p14:creationId xmlns:p14="http://schemas.microsoft.com/office/powerpoint/2010/main" val="4255813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EEB05E-27F6-2916-131D-45B2935EB4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967642-F51C-5D92-5FC4-B3406E4311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D3B42E-B14E-50ED-AB2D-37BB7C9CAD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81551C2-A871-4E14-A0FA-AC1CEAB03954}" type="datetimeFigureOut">
              <a:rPr lang="en-GB" smtClean="0"/>
              <a:t>08/01/2026</a:t>
            </a:fld>
            <a:endParaRPr lang="en-GB" dirty="0"/>
          </a:p>
        </p:txBody>
      </p:sp>
      <p:sp>
        <p:nvSpPr>
          <p:cNvPr id="5" name="Footer Placeholder 4">
            <a:extLst>
              <a:ext uri="{FF2B5EF4-FFF2-40B4-BE49-F238E27FC236}">
                <a16:creationId xmlns:a16="http://schemas.microsoft.com/office/drawing/2014/main" id="{C85661A4-0696-D1B0-1D41-F2DBF9E32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8758ECA3-4014-90CF-7BAF-4A8966CC98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A280A29-5643-4528-A985-65ADB4B776FD}" type="slidenum">
              <a:rPr lang="en-GB" smtClean="0"/>
              <a:t>‹#›</a:t>
            </a:fld>
            <a:endParaRPr lang="en-GB" dirty="0"/>
          </a:p>
        </p:txBody>
      </p:sp>
    </p:spTree>
    <p:extLst>
      <p:ext uri="{BB962C8B-B14F-4D97-AF65-F5344CB8AC3E}">
        <p14:creationId xmlns:p14="http://schemas.microsoft.com/office/powerpoint/2010/main" val="35861763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D2133BB-CC22-B1AE-9D46-B469854B11C4}"/>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Greater Manchester Strategy 2025-35 Overview</a:t>
            </a:r>
          </a:p>
        </p:txBody>
      </p:sp>
      <p:pic>
        <p:nvPicPr>
          <p:cNvPr id="5" name="Picture 4" descr="Logo: Together we are Greater Manchester">
            <a:extLst>
              <a:ext uri="{FF2B5EF4-FFF2-40B4-BE49-F238E27FC236}">
                <a16:creationId xmlns:a16="http://schemas.microsoft.com/office/drawing/2014/main" id="{A8807AC4-2ACD-CC9F-9919-A7A0314EDB0F}"/>
              </a:ext>
            </a:extLst>
          </p:cNvPr>
          <p:cNvPicPr>
            <a:picLocks noGrp="1" noRot="1" noChangeAspect="1" noMove="1" noResize="1" noEditPoints="1" noAdjustHandles="1" noChangeArrowheads="1" noChangeShapeType="1" noCrop="1"/>
          </p:cNvPicPr>
          <p:nvPr/>
        </p:nvPicPr>
        <p:blipFill>
          <a:blip r:embed="rId2" cstate="email">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6C07B6B5-3D25-58AC-BAFC-9483529377E1}"/>
              </a:ext>
            </a:extLst>
          </p:cNvPr>
          <p:cNvSpPr txBox="1"/>
          <p:nvPr/>
        </p:nvSpPr>
        <p:spPr>
          <a:xfrm>
            <a:off x="6259266" y="4404080"/>
            <a:ext cx="5258965" cy="1846659"/>
          </a:xfrm>
          <a:prstGeom prst="rect">
            <a:avLst/>
          </a:prstGeom>
          <a:noFill/>
        </p:spPr>
        <p:txBody>
          <a:bodyPr wrap="square" lIns="0" tIns="0" rIns="0" bIns="0" rtlCol="0" anchor="t">
            <a:spAutoFit/>
          </a:bodyPr>
          <a:lstStyle/>
          <a:p>
            <a:r>
              <a:rPr lang="en-GB" sz="2000" b="1" dirty="0">
                <a:solidFill>
                  <a:schemeClr val="bg1"/>
                </a:solidFill>
                <a:latin typeface="Arial"/>
                <a:cs typeface="Arial"/>
              </a:rPr>
              <a:t>Greater Manchester Strategy 2025–35</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a:cs typeface="Arial"/>
              </a:rPr>
              <a:t>Delivery Plan Overview </a:t>
            </a:r>
          </a:p>
          <a:p>
            <a:endParaRPr lang="en-GB" sz="2000" b="1" dirty="0">
              <a:solidFill>
                <a:schemeClr val="bg1"/>
              </a:solidFill>
              <a:latin typeface="Arial" panose="020B0604020202020204" pitchFamily="34" charset="0"/>
              <a:cs typeface="Arial" panose="020B0604020202020204" pitchFamily="34" charset="0"/>
            </a:endParaRPr>
          </a:p>
          <a:p>
            <a:r>
              <a:rPr lang="en-GB" sz="2000" b="1" dirty="0">
                <a:solidFill>
                  <a:schemeClr val="bg1"/>
                </a:solidFill>
                <a:latin typeface="Arial"/>
                <a:cs typeface="Arial"/>
              </a:rPr>
              <a:t>Updated December 2025</a:t>
            </a:r>
            <a:endParaRPr lang="en-GB" sz="2000" b="1" dirty="0">
              <a:solidFill>
                <a:schemeClr val="bg1"/>
              </a:solidFill>
              <a:latin typeface="Arial" panose="020B0604020202020204" pitchFamily="34" charset="0"/>
              <a:cs typeface="Arial" panose="020B0604020202020204" pitchFamily="34" charset="0"/>
            </a:endParaRPr>
          </a:p>
          <a:p>
            <a:endParaRPr lang="en-GB" sz="2000" b="1" dirty="0">
              <a:solidFill>
                <a:schemeClr val="bg1"/>
              </a:solidFill>
              <a:latin typeface="Arial" panose="020B0604020202020204" pitchFamily="34" charset="0"/>
              <a:cs typeface="Arial" panose="020B0604020202020204" pitchFamily="34" charset="0"/>
            </a:endParaRPr>
          </a:p>
        </p:txBody>
      </p:sp>
      <p:pic>
        <p:nvPicPr>
          <p:cNvPr id="4" name="Picture 3" descr="Logo: GMCA Greater Manchester Combined Authority">
            <a:extLst>
              <a:ext uri="{FF2B5EF4-FFF2-40B4-BE49-F238E27FC236}">
                <a16:creationId xmlns:a16="http://schemas.microsoft.com/office/drawing/2014/main" id="{DB7241C0-EC65-75D6-D89F-8E3EC90062E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798517" y="6099377"/>
            <a:ext cx="1152683" cy="361174"/>
          </a:xfrm>
          <a:prstGeom prst="rect">
            <a:avLst/>
          </a:prstGeom>
        </p:spPr>
      </p:pic>
    </p:spTree>
    <p:extLst>
      <p:ext uri="{BB962C8B-B14F-4D97-AF65-F5344CB8AC3E}">
        <p14:creationId xmlns:p14="http://schemas.microsoft.com/office/powerpoint/2010/main" val="3040500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8A9AE-57A6-2745-A142-1D55B41CB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477415-6767-C44E-E942-DC4D03FD0BEE}"/>
              </a:ext>
            </a:extLst>
          </p:cNvPr>
          <p:cNvSpPr>
            <a:spLocks noGrp="1"/>
          </p:cNvSpPr>
          <p:nvPr>
            <p:ph type="title"/>
          </p:nvPr>
        </p:nvSpPr>
        <p:spPr>
          <a:xfrm>
            <a:off x="332236" y="168375"/>
            <a:ext cx="11531613" cy="1372455"/>
          </a:xfrm>
        </p:spPr>
        <p:txBody>
          <a:bodyPr>
            <a:normAutofit fontScale="90000"/>
          </a:bodyPr>
          <a:lstStyle/>
          <a:p>
            <a:pPr>
              <a:lnSpc>
                <a:spcPct val="100000"/>
              </a:lnSpc>
            </a:pPr>
            <a:r>
              <a:rPr lang="en-GB" dirty="0"/>
              <a:t>A clear line of sight to high-quality jobs</a:t>
            </a:r>
            <a:br>
              <a:rPr lang="en-GB" dirty="0"/>
            </a:br>
            <a:r>
              <a:rPr lang="en-GB" sz="2200" b="0" dirty="0"/>
              <a:t>End state: </a:t>
            </a:r>
            <a:r>
              <a:rPr lang="en-GB" sz="2200" b="0" dirty="0">
                <a:latin typeface="Arial"/>
                <a:cs typeface="Arial"/>
              </a:rPr>
              <a:t>GM will be the UK’s leading engine of social mobility, with all  children and young  people</a:t>
            </a:r>
            <a:r>
              <a:rPr lang="en-GB" sz="2200" b="0" dirty="0">
                <a:solidFill>
                  <a:srgbClr val="FF0000"/>
                </a:solidFill>
                <a:latin typeface="Arial"/>
                <a:cs typeface="Arial"/>
              </a:rPr>
              <a:t> </a:t>
            </a:r>
            <a:r>
              <a:rPr lang="en-GB" sz="2200" b="0" dirty="0">
                <a:latin typeface="Arial"/>
                <a:cs typeface="Arial"/>
              </a:rPr>
              <a:t>having the opportunity to thrive with a clear path towards a good job in our growing economy.</a:t>
            </a:r>
            <a:br>
              <a:rPr lang="en-GB" sz="2200" b="0" dirty="0"/>
            </a:br>
            <a:br>
              <a:rPr lang="en-GB" sz="40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B9697574-EF73-8015-5721-4145C95AA210}"/>
              </a:ext>
            </a:extLst>
          </p:cNvPr>
          <p:cNvSpPr>
            <a:spLocks noGrp="1"/>
          </p:cNvSpPr>
          <p:nvPr>
            <p:ph idx="1"/>
          </p:nvPr>
        </p:nvSpPr>
        <p:spPr>
          <a:xfrm>
            <a:off x="172511" y="1432447"/>
            <a:ext cx="11851895" cy="4508164"/>
          </a:xfrm>
        </p:spPr>
        <p:txBody>
          <a:bodyPr vert="horz" lIns="91440" tIns="45720" rIns="91440" bIns="45720" numCol="1" rtlCol="0" anchor="t">
            <a:noAutofit/>
          </a:bodyPr>
          <a:lstStyle/>
          <a:p>
            <a:r>
              <a:rPr lang="en-GB" sz="1200" b="1" dirty="0">
                <a:latin typeface="Arial"/>
                <a:cs typeface="Arial"/>
              </a:rPr>
              <a:t>Key delivery plan activity:</a:t>
            </a:r>
          </a:p>
          <a:p>
            <a:pPr marL="285750" indent="-285750">
              <a:lnSpc>
                <a:spcPct val="120000"/>
              </a:lnSpc>
              <a:buFont typeface="Arial,Sans-Serif"/>
              <a:buChar char="•"/>
            </a:pPr>
            <a:r>
              <a:rPr lang="en-GB" sz="1200" dirty="0">
                <a:latin typeface="Arial"/>
                <a:cs typeface="Arial"/>
              </a:rPr>
              <a:t>By 2029 we will </a:t>
            </a:r>
            <a:r>
              <a:rPr lang="en-GB" sz="1200" b="1" dirty="0">
                <a:latin typeface="Arial"/>
                <a:cs typeface="Arial"/>
              </a:rPr>
              <a:t>narrow the gap on school readiness </a:t>
            </a:r>
            <a:r>
              <a:rPr lang="en-GB" sz="1200" dirty="0">
                <a:latin typeface="Arial"/>
                <a:cs typeface="Arial"/>
              </a:rPr>
              <a:t>through a consistent best start in life family hub offer, improved early access to speech and language support and investment in multiagency workforce skills and competencies that support child development. </a:t>
            </a:r>
          </a:p>
          <a:p>
            <a:pPr marL="285750" indent="-285750">
              <a:lnSpc>
                <a:spcPct val="120000"/>
              </a:lnSpc>
              <a:buFont typeface="Arial,Sans-Serif"/>
              <a:buChar char="•"/>
            </a:pPr>
            <a:r>
              <a:rPr lang="en-GB" sz="1200" dirty="0">
                <a:latin typeface="Arial"/>
                <a:cs typeface="Arial"/>
              </a:rPr>
              <a:t>By 2029 </a:t>
            </a:r>
            <a:r>
              <a:rPr lang="en-GB" sz="1200" b="1" dirty="0">
                <a:latin typeface="Arial"/>
                <a:cs typeface="Arial"/>
              </a:rPr>
              <a:t>School Attendance for disadvantaged learners will be above 93%.</a:t>
            </a:r>
            <a:endParaRPr lang="en-US" sz="1200" dirty="0">
              <a:latin typeface="Arial"/>
              <a:cs typeface="Arial"/>
            </a:endParaRPr>
          </a:p>
          <a:p>
            <a:pPr marL="285750" indent="-285750">
              <a:lnSpc>
                <a:spcPct val="120000"/>
              </a:lnSpc>
              <a:buFont typeface="Arial,Sans-Serif"/>
              <a:buChar char="•"/>
            </a:pPr>
            <a:r>
              <a:rPr lang="en-GB" sz="1200" dirty="0">
                <a:latin typeface="Arial"/>
                <a:cs typeface="Arial"/>
              </a:rPr>
              <a:t>By 2029 we will </a:t>
            </a:r>
            <a:r>
              <a:rPr lang="en-GB" sz="1200" b="1" dirty="0">
                <a:latin typeface="Arial"/>
                <a:cs typeface="Arial"/>
              </a:rPr>
              <a:t>deliver a GM Youth Guarantee for 15–25-year-olds</a:t>
            </a:r>
            <a:r>
              <a:rPr lang="en-GB" sz="1200" dirty="0">
                <a:latin typeface="Arial"/>
                <a:cs typeface="Arial"/>
              </a:rPr>
              <a:t>, delivering consistent and targeted NEET engagement and prevention, tailored employment support and a guaranteed post-16 place for all learners. </a:t>
            </a:r>
            <a:endParaRPr lang="en-US" sz="1200" dirty="0">
              <a:latin typeface="Arial"/>
              <a:cs typeface="Arial"/>
            </a:endParaRPr>
          </a:p>
          <a:p>
            <a:pPr marL="285750" indent="-285750">
              <a:lnSpc>
                <a:spcPct val="120000"/>
              </a:lnSpc>
              <a:buFont typeface="Arial" panose="020B0604020202020204" pitchFamily="34" charset="0"/>
              <a:buChar char="•"/>
            </a:pPr>
            <a:r>
              <a:rPr lang="en-GB" sz="1200" dirty="0">
                <a:latin typeface="Arial"/>
                <a:cs typeface="Arial"/>
              </a:rPr>
              <a:t>By 2029 96% of secondary schools and colleges will be delivering </a:t>
            </a:r>
            <a:r>
              <a:rPr lang="en-GB" sz="1200" b="1" dirty="0">
                <a:latin typeface="Arial"/>
                <a:cs typeface="Arial"/>
              </a:rPr>
              <a:t>high-quality careers education, information, advice and guidance </a:t>
            </a:r>
            <a:r>
              <a:rPr lang="en-GB" sz="1200" dirty="0">
                <a:latin typeface="Arial"/>
                <a:cs typeface="Arial"/>
              </a:rPr>
              <a:t>with 50% implementation of the Gatsby Benchmarks. By 2035 high quality CEIAG will be embedded in all education institutions and everyday support services. </a:t>
            </a:r>
            <a:endParaRPr lang="en-GB" sz="1200" dirty="0"/>
          </a:p>
          <a:p>
            <a:pPr marL="285750" indent="-285750">
              <a:lnSpc>
                <a:spcPct val="120000"/>
              </a:lnSpc>
              <a:buFont typeface="Arial" panose="020B0604020202020204" pitchFamily="34" charset="0"/>
              <a:buChar char="•"/>
            </a:pPr>
            <a:r>
              <a:rPr lang="en-GB" sz="1200" dirty="0">
                <a:latin typeface="Arial"/>
                <a:cs typeface="Arial"/>
              </a:rPr>
              <a:t>By 2029 90% of schools and colleges will be working towards a tailored MBacc plan and we will have fully rolled out the MBacc award for all students following a technical pathway. This means that by 2035 </a:t>
            </a:r>
            <a:r>
              <a:rPr lang="en-GB" sz="1200" b="1" dirty="0">
                <a:latin typeface="Arial"/>
                <a:cs typeface="Arial"/>
              </a:rPr>
              <a:t>most young people (aged 14-18) will be able to choose an MBacc pathway that meets their aspirations and leads them to a good job in GM’s economy </a:t>
            </a:r>
            <a:r>
              <a:rPr lang="en-GB" sz="1200" dirty="0">
                <a:latin typeface="Arial"/>
                <a:cs typeface="Arial"/>
              </a:rPr>
              <a:t>supported by 45 days of industry experience by age 19. </a:t>
            </a:r>
          </a:p>
          <a:p>
            <a:pPr marL="285750" indent="-285750">
              <a:lnSpc>
                <a:spcPct val="120000"/>
              </a:lnSpc>
              <a:buFont typeface="Arial" panose="020B0604020202020204" pitchFamily="34" charset="0"/>
              <a:buChar char="•"/>
            </a:pPr>
            <a:r>
              <a:rPr lang="en-GB" sz="1200" dirty="0">
                <a:latin typeface="Arial"/>
                <a:cs typeface="Arial"/>
              </a:rPr>
              <a:t>By 2029 we will increase the number of residents able to access place-based, tailored skills and employment support to a) enter or sustain work, b) upskill and progress in their careers into good jobs in GM's economy. </a:t>
            </a:r>
            <a:r>
              <a:rPr lang="en-GB" sz="1200" b="1" dirty="0">
                <a:latin typeface="Arial"/>
                <a:cs typeface="Arial"/>
              </a:rPr>
              <a:t>Narrowing the gap with the national employment rate with good sustainable jobs that pay well</a:t>
            </a:r>
            <a:r>
              <a:rPr lang="en-GB" sz="1200" dirty="0">
                <a:latin typeface="Arial"/>
                <a:cs typeface="Arial"/>
              </a:rPr>
              <a:t>. </a:t>
            </a:r>
          </a:p>
          <a:p>
            <a:pPr marL="285750" indent="-285750">
              <a:lnSpc>
                <a:spcPct val="120000"/>
              </a:lnSpc>
              <a:buFont typeface="Arial" panose="020B0604020202020204" pitchFamily="34" charset="0"/>
              <a:buChar char="•"/>
            </a:pPr>
            <a:r>
              <a:rPr lang="en-GB" sz="1200" dirty="0">
                <a:latin typeface="Arial"/>
                <a:cs typeface="Arial"/>
              </a:rPr>
              <a:t>By 2029 we will grow the volume of higher technical skills for key growth sectors delivered across GM's Colleges and Providers. By 2035 we will ensure that </a:t>
            </a:r>
            <a:r>
              <a:rPr lang="en-GB" sz="1200" b="1" dirty="0">
                <a:latin typeface="Arial"/>
                <a:cs typeface="Arial"/>
              </a:rPr>
              <a:t>businesses can access the skilled pipeline needed for our key growth sectors</a:t>
            </a:r>
            <a:r>
              <a:rPr lang="en-GB" sz="1200" dirty="0">
                <a:latin typeface="Arial"/>
                <a:cs typeface="Arial"/>
              </a:rPr>
              <a:t> through skills provision that is employer informed, responsive to local need &amp; occupation specific.</a:t>
            </a:r>
            <a:endParaRPr lang="en-GB" sz="1200" dirty="0">
              <a:highlight>
                <a:srgbClr val="FFFF00"/>
              </a:highlight>
              <a:latin typeface="Arial"/>
              <a:cs typeface="Arial"/>
            </a:endParaRPr>
          </a:p>
          <a:p>
            <a:pPr marL="285750" indent="-285750">
              <a:lnSpc>
                <a:spcPct val="120000"/>
              </a:lnSpc>
              <a:buFont typeface="Arial,Sans-Serif" panose="020B0604020202020204" pitchFamily="34" charset="0"/>
              <a:buChar char="•"/>
            </a:pPr>
            <a:r>
              <a:rPr lang="en-GB" sz="1200" dirty="0">
                <a:latin typeface="Arial"/>
                <a:cs typeface="Arial"/>
              </a:rPr>
              <a:t>By 2035 </a:t>
            </a:r>
            <a:r>
              <a:rPr lang="en-GB" sz="1200" b="1" dirty="0">
                <a:latin typeface="Arial"/>
                <a:cs typeface="Arial"/>
              </a:rPr>
              <a:t>Post-16 technical provision and apprenticeship pathways </a:t>
            </a:r>
            <a:r>
              <a:rPr lang="en-GB" sz="1200" dirty="0">
                <a:latin typeface="Arial"/>
                <a:cs typeface="Arial"/>
              </a:rPr>
              <a:t>for young people are clear, match their aspirations, are fully aligned with the region's economic needs and offer clear progression pathways. </a:t>
            </a:r>
          </a:p>
          <a:p>
            <a:pPr marL="285750" indent="-285750">
              <a:lnSpc>
                <a:spcPct val="120000"/>
              </a:lnSpc>
              <a:buFont typeface="Arial" panose="020B0604020202020204" pitchFamily="34" charset="0"/>
              <a:buChar char="•"/>
            </a:pPr>
            <a:endParaRPr lang="en-GB" sz="1200" dirty="0">
              <a:highlight>
                <a:srgbClr val="FFFF00"/>
              </a:highlight>
            </a:endParaRPr>
          </a:p>
          <a:p>
            <a:pPr marL="285750" indent="-285750">
              <a:lnSpc>
                <a:spcPct val="120000"/>
              </a:lnSpc>
              <a:buFont typeface="Arial" panose="020B0604020202020204" pitchFamily="34" charset="0"/>
              <a:buChar char="•"/>
            </a:pPr>
            <a:endParaRPr lang="en-GB" sz="1200" dirty="0">
              <a:latin typeface="Arial"/>
              <a:cs typeface="Arial"/>
            </a:endParaRPr>
          </a:p>
          <a:p>
            <a:pPr marL="285750" indent="-285750">
              <a:lnSpc>
                <a:spcPct val="120000"/>
              </a:lnSpc>
              <a:buChar char="•"/>
            </a:pPr>
            <a:endParaRPr lang="en-GB" sz="1800" dirty="0"/>
          </a:p>
        </p:txBody>
      </p:sp>
    </p:spTree>
    <p:extLst>
      <p:ext uri="{BB962C8B-B14F-4D97-AF65-F5344CB8AC3E}">
        <p14:creationId xmlns:p14="http://schemas.microsoft.com/office/powerpoint/2010/main" val="939940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83F75-C92A-F3E2-B24E-CC7FA9FF689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196A7CA-83B2-FADA-9FB5-B303BFEC3341}"/>
              </a:ext>
            </a:extLst>
          </p:cNvPr>
          <p:cNvSpPr txBox="1">
            <a:spLocks noGrp="1"/>
          </p:cNvSpPr>
          <p:nvPr>
            <p:ph type="title" idx="4294967295"/>
          </p:nvPr>
        </p:nvSpPr>
        <p:spPr>
          <a:xfrm>
            <a:off x="467935" y="329127"/>
            <a:ext cx="10719449" cy="7425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4400" b="1" i="0" u="none" strike="noStrike" kern="1200" cap="none" spc="0" normalizeH="0" baseline="0" noProof="0" dirty="0">
                <a:ln>
                  <a:noFill/>
                </a:ln>
                <a:solidFill>
                  <a:schemeClr val="tx1"/>
                </a:solidFill>
                <a:effectLst/>
                <a:uLnTx/>
                <a:uFillTx/>
                <a:latin typeface="Arial"/>
                <a:ea typeface="+mj-ea"/>
                <a:cs typeface="Arial"/>
              </a:rPr>
              <a:t>A clear line of sight to high-quality jobs</a:t>
            </a:r>
            <a:endParaRPr kumimoji="0" lang="en-GB"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 name="Content Placeholder 6">
            <a:extLst>
              <a:ext uri="{FF2B5EF4-FFF2-40B4-BE49-F238E27FC236}">
                <a16:creationId xmlns:a16="http://schemas.microsoft.com/office/drawing/2014/main" id="{587A268A-906A-7A46-70AF-824199FDBFEC}"/>
              </a:ext>
            </a:extLst>
          </p:cNvPr>
          <p:cNvSpPr>
            <a:spLocks noGrp="1"/>
          </p:cNvSpPr>
          <p:nvPr>
            <p:ph idx="1"/>
          </p:nvPr>
        </p:nvSpPr>
        <p:spPr>
          <a:xfrm>
            <a:off x="467935" y="1091382"/>
            <a:ext cx="11133030" cy="4237702"/>
          </a:xfrm>
        </p:spPr>
        <p:txBody>
          <a:bodyPr vert="horz" lIns="91440" tIns="45720" rIns="91440" bIns="45720" numCol="1" rtlCol="0" anchor="t">
            <a:normAutofit/>
          </a:bodyPr>
          <a:lstStyle/>
          <a:p>
            <a:r>
              <a:rPr lang="en-GB" sz="1800" b="1" dirty="0">
                <a:latin typeface="Arial"/>
                <a:cs typeface="Arial"/>
              </a:rPr>
              <a:t>Year one actions – what we are doing now: </a:t>
            </a:r>
            <a:endParaRPr lang="en-GB" sz="1800" dirty="0">
              <a:latin typeface="Arial"/>
              <a:cs typeface="Arial"/>
            </a:endParaRPr>
          </a:p>
          <a:p>
            <a:endParaRPr lang="en-GB" sz="1800" b="1" dirty="0">
              <a:latin typeface="Arial"/>
              <a:cs typeface="Arial"/>
            </a:endParaRP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Deliver Think Equal programme across </a:t>
            </a:r>
            <a:r>
              <a:rPr lang="en-GB" sz="1600" b="1" dirty="0">
                <a:latin typeface="Arial"/>
                <a:cs typeface="Arial"/>
              </a:rPr>
              <a:t>all 980 reception classes and 1,200 nurseries</a:t>
            </a:r>
            <a:r>
              <a:rPr lang="en-GB" sz="1600" dirty="0">
                <a:latin typeface="Arial"/>
                <a:cs typeface="Arial"/>
              </a:rPr>
              <a:t> to strengthen social-emotional development.</a:t>
            </a: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Launch </a:t>
            </a:r>
            <a:r>
              <a:rPr lang="en-GB" sz="1600" b="1" dirty="0">
                <a:latin typeface="Arial"/>
                <a:cs typeface="Arial"/>
              </a:rPr>
              <a:t>GM 2–5 Parent-Toddler Mental Health Hub</a:t>
            </a:r>
            <a:r>
              <a:rPr lang="en-GB" sz="1600" dirty="0">
                <a:latin typeface="Arial"/>
                <a:cs typeface="Arial"/>
              </a:rPr>
              <a:t> to address gaps in early years mental health support.</a:t>
            </a: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Distribute </a:t>
            </a:r>
            <a:r>
              <a:rPr lang="en-GB" sz="1600" b="1" dirty="0">
                <a:latin typeface="Arial"/>
                <a:cs typeface="Arial"/>
              </a:rPr>
              <a:t>1,800 Safe Start sleeping bundles via GM Baby Banks</a:t>
            </a:r>
            <a:r>
              <a:rPr lang="en-GB" sz="1600" dirty="0">
                <a:latin typeface="Arial"/>
                <a:cs typeface="Arial"/>
              </a:rPr>
              <a:t> network to the most vulnerable families.</a:t>
            </a:r>
          </a:p>
          <a:p>
            <a:pPr marL="285750" lvl="0" indent="-285750">
              <a:lnSpc>
                <a:spcPct val="100000"/>
              </a:lnSpc>
              <a:spcBef>
                <a:spcPts val="0"/>
              </a:spcBef>
              <a:spcAft>
                <a:spcPts val="1200"/>
              </a:spcAft>
              <a:buFont typeface="Arial" panose="020B0604020202020204" pitchFamily="34" charset="0"/>
              <a:buChar char="•"/>
            </a:pPr>
            <a:r>
              <a:rPr lang="en-GB" sz="1600" b="1" dirty="0">
                <a:latin typeface="Arial"/>
                <a:cs typeface="Arial"/>
              </a:rPr>
              <a:t>Improve access to early education for disadvantaged children</a:t>
            </a:r>
            <a:r>
              <a:rPr lang="en-GB" sz="1600" dirty="0">
                <a:latin typeface="Arial"/>
                <a:cs typeface="Arial"/>
              </a:rPr>
              <a:t>, sustaining increased take-up of 15-hour entitlement for 2-year-olds.</a:t>
            </a: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Create </a:t>
            </a:r>
            <a:r>
              <a:rPr lang="en-GB" sz="1600" b="1" dirty="0">
                <a:latin typeface="Arial"/>
                <a:cs typeface="Arial"/>
              </a:rPr>
              <a:t>5,800 additional FE college places </a:t>
            </a:r>
            <a:r>
              <a:rPr lang="en-GB" sz="1600" dirty="0">
                <a:latin typeface="Arial"/>
                <a:cs typeface="Arial"/>
              </a:rPr>
              <a:t>to address the 16-19 sufficiency gap.</a:t>
            </a: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Roll out applied computing certificate to </a:t>
            </a:r>
            <a:r>
              <a:rPr lang="en-GB" sz="1600" b="1" dirty="0">
                <a:latin typeface="Arial"/>
                <a:cs typeface="Arial"/>
              </a:rPr>
              <a:t>1,000 young people </a:t>
            </a:r>
            <a:r>
              <a:rPr lang="en-GB" sz="1600" dirty="0">
                <a:latin typeface="Arial"/>
                <a:cs typeface="Arial"/>
              </a:rPr>
              <a:t>and deliver AI skills programme to another </a:t>
            </a:r>
            <a:r>
              <a:rPr lang="en-GB" sz="1600" b="1" dirty="0">
                <a:latin typeface="Arial"/>
                <a:cs typeface="Arial"/>
              </a:rPr>
              <a:t>1,000</a:t>
            </a:r>
            <a:r>
              <a:rPr lang="en-GB" sz="1600" dirty="0">
                <a:latin typeface="Arial"/>
                <a:cs typeface="Arial"/>
              </a:rPr>
              <a:t>.</a:t>
            </a:r>
          </a:p>
          <a:p>
            <a:pPr marL="285750" lvl="0" indent="-285750">
              <a:lnSpc>
                <a:spcPct val="100000"/>
              </a:lnSpc>
              <a:spcBef>
                <a:spcPts val="0"/>
              </a:spcBef>
              <a:spcAft>
                <a:spcPts val="1200"/>
              </a:spcAft>
              <a:buFont typeface="Arial" panose="020B0604020202020204" pitchFamily="34" charset="0"/>
              <a:buChar char="•"/>
            </a:pPr>
            <a:r>
              <a:rPr lang="en-GB" sz="1600" b="1" dirty="0">
                <a:latin typeface="Arial"/>
                <a:cs typeface="Arial"/>
              </a:rPr>
              <a:t>Support 22,098 out-of-work residents into employment</a:t>
            </a:r>
            <a:r>
              <a:rPr lang="en-GB" sz="1600" dirty="0">
                <a:latin typeface="Arial"/>
                <a:cs typeface="Arial"/>
              </a:rPr>
              <a:t> through tailored adult skills and employment support.</a:t>
            </a:r>
          </a:p>
          <a:p>
            <a:pPr marL="285750" lvl="0" indent="-285750">
              <a:lnSpc>
                <a:spcPct val="100000"/>
              </a:lnSpc>
              <a:spcBef>
                <a:spcPts val="0"/>
              </a:spcBef>
              <a:spcAft>
                <a:spcPts val="1200"/>
              </a:spcAft>
              <a:buFont typeface="Arial" panose="020B0604020202020204" pitchFamily="34" charset="0"/>
              <a:buChar char="•"/>
            </a:pPr>
            <a:r>
              <a:rPr lang="en-GB" sz="1600" dirty="0">
                <a:latin typeface="Arial"/>
                <a:cs typeface="Arial"/>
              </a:rPr>
              <a:t>Support</a:t>
            </a:r>
            <a:r>
              <a:rPr lang="en-GB" sz="1600" b="1" dirty="0">
                <a:latin typeface="Arial"/>
                <a:cs typeface="Arial"/>
              </a:rPr>
              <a:t> 2,700 adults to progress to Level 3 qualifications</a:t>
            </a:r>
            <a:r>
              <a:rPr lang="en-GB" sz="1600" dirty="0">
                <a:latin typeface="Arial"/>
                <a:cs typeface="Arial"/>
              </a:rPr>
              <a:t> in GM priority sectors</a:t>
            </a:r>
          </a:p>
        </p:txBody>
      </p:sp>
    </p:spTree>
    <p:extLst>
      <p:ext uri="{BB962C8B-B14F-4D97-AF65-F5344CB8AC3E}">
        <p14:creationId xmlns:p14="http://schemas.microsoft.com/office/powerpoint/2010/main" val="105424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2922B-377C-4B1A-D2E9-5912C15B9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D1FFF-F5E0-D201-1AF3-C1C3086D9CB7}"/>
              </a:ext>
            </a:extLst>
          </p:cNvPr>
          <p:cNvSpPr>
            <a:spLocks noGrp="1"/>
          </p:cNvSpPr>
          <p:nvPr>
            <p:ph type="title"/>
          </p:nvPr>
        </p:nvSpPr>
        <p:spPr>
          <a:xfrm>
            <a:off x="174021" y="152406"/>
            <a:ext cx="11847833" cy="1828800"/>
          </a:xfrm>
        </p:spPr>
        <p:txBody>
          <a:bodyPr>
            <a:normAutofit fontScale="90000"/>
          </a:bodyPr>
          <a:lstStyle/>
          <a:p>
            <a:pPr>
              <a:lnSpc>
                <a:spcPct val="100000"/>
              </a:lnSpc>
            </a:pPr>
            <a:r>
              <a:rPr lang="en-GB" dirty="0"/>
              <a:t>Everyday support in every neighbourhood</a:t>
            </a:r>
            <a:br>
              <a:rPr lang="en-GB" sz="2400" dirty="0"/>
            </a:br>
            <a:r>
              <a:rPr lang="en-GB" sz="2200" b="0" dirty="0"/>
              <a:t>End state: A network of inclusive and empowering Live Well centres, spaces and support offers will unite people, communities and services. Together, we’ll co-create the conditions for healthier, happier lives with belonging, hope, and opportunity.</a:t>
            </a:r>
            <a:br>
              <a:rPr lang="en-GB" sz="2200" b="0" dirty="0"/>
            </a:br>
            <a:endParaRPr lang="en-GB" sz="2200" b="0" dirty="0"/>
          </a:p>
        </p:txBody>
      </p:sp>
      <p:sp>
        <p:nvSpPr>
          <p:cNvPr id="6" name="TextBox 5">
            <a:extLst>
              <a:ext uri="{FF2B5EF4-FFF2-40B4-BE49-F238E27FC236}">
                <a16:creationId xmlns:a16="http://schemas.microsoft.com/office/drawing/2014/main" id="{3F6AB0E8-A61D-B2A7-FC2B-502BE0A01768}"/>
              </a:ext>
            </a:extLst>
          </p:cNvPr>
          <p:cNvSpPr txBox="1"/>
          <p:nvPr/>
        </p:nvSpPr>
        <p:spPr>
          <a:xfrm>
            <a:off x="174021" y="1982213"/>
            <a:ext cx="11984911" cy="4093428"/>
          </a:xfrm>
          <a:prstGeom prst="rect">
            <a:avLst/>
          </a:prstGeom>
          <a:noFill/>
        </p:spPr>
        <p:txBody>
          <a:bodyPr wrap="square" lIns="91440" tIns="45720" rIns="91440" bIns="45720" anchor="t">
            <a:spAutoFit/>
          </a:bodyPr>
          <a:lstStyle/>
          <a:p>
            <a:r>
              <a:rPr lang="en-GB" sz="1400" b="1" dirty="0">
                <a:latin typeface="Arial"/>
                <a:cs typeface="Arial"/>
              </a:rPr>
              <a:t>Key delivery plan activity:</a:t>
            </a:r>
          </a:p>
          <a:p>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a:cs typeface="Arial"/>
              </a:rPr>
              <a:t>By 2029, </a:t>
            </a:r>
            <a:r>
              <a:rPr lang="en-GB" b="1" dirty="0">
                <a:latin typeface="Arial"/>
                <a:cs typeface="Arial"/>
              </a:rPr>
              <a:t>Live Well centres and spaces will be available from every neighbourhood</a:t>
            </a:r>
            <a:r>
              <a:rPr lang="en-GB" dirty="0">
                <a:latin typeface="Arial"/>
                <a:cs typeface="Arial"/>
              </a:rPr>
              <a:t>, driven by local people and supported by the VCFSE sector and integrated public service teams.</a:t>
            </a:r>
          </a:p>
          <a:p>
            <a:pPr marL="285750" indent="-285750">
              <a:buFont typeface="Arial" panose="020B0604020202020204" pitchFamily="34" charset="0"/>
              <a:buChar char="•"/>
            </a:pPr>
            <a:r>
              <a:rPr lang="en-GB" dirty="0">
                <a:latin typeface="Arial"/>
                <a:cs typeface="Arial"/>
              </a:rPr>
              <a:t>By 2029, we will </a:t>
            </a:r>
            <a:r>
              <a:rPr lang="en-GB" b="1" dirty="0">
                <a:latin typeface="Arial"/>
                <a:cs typeface="Arial"/>
              </a:rPr>
              <a:t>improve the wellbeing of young people </a:t>
            </a:r>
            <a:r>
              <a:rPr lang="en-GB" dirty="0">
                <a:latin typeface="Arial"/>
                <a:cs typeface="Arial"/>
              </a:rPr>
              <a:t>(tracked through the #BeeWell survey) by at least 1% annually.</a:t>
            </a:r>
          </a:p>
          <a:p>
            <a:pPr marL="285750" indent="-285750">
              <a:buFont typeface="Arial" panose="020B0604020202020204" pitchFamily="34" charset="0"/>
              <a:buChar char="•"/>
            </a:pPr>
            <a:r>
              <a:rPr lang="en-GB" dirty="0">
                <a:latin typeface="Arial"/>
                <a:cs typeface="Arial"/>
              </a:rPr>
              <a:t>By 2035, the </a:t>
            </a:r>
            <a:r>
              <a:rPr lang="en-GB" b="1" dirty="0">
                <a:latin typeface="Arial"/>
                <a:cs typeface="Arial"/>
              </a:rPr>
              <a:t>% of children living in poverty will have decreased </a:t>
            </a:r>
            <a:r>
              <a:rPr lang="en-GB" dirty="0">
                <a:latin typeface="Arial"/>
                <a:cs typeface="Arial"/>
              </a:rPr>
              <a:t>compared to 2025 (households below 60% of median income).</a:t>
            </a:r>
          </a:p>
          <a:p>
            <a:pPr marL="285750" indent="-285750">
              <a:buFont typeface="Arial" panose="020B0604020202020204" pitchFamily="34" charset="0"/>
              <a:buChar char="•"/>
            </a:pPr>
            <a:r>
              <a:rPr lang="en-GB" dirty="0">
                <a:latin typeface="Arial"/>
                <a:cs typeface="Arial"/>
              </a:rPr>
              <a:t>By 2035, </a:t>
            </a:r>
            <a:r>
              <a:rPr lang="en-GB" b="1" dirty="0">
                <a:latin typeface="Arial"/>
                <a:cs typeface="Arial"/>
              </a:rPr>
              <a:t>access to mental health services for adults and young people will have expanded</a:t>
            </a:r>
            <a:r>
              <a:rPr lang="en-GB" dirty="0">
                <a:latin typeface="Arial"/>
                <a:cs typeface="Arial"/>
              </a:rPr>
              <a:t>, with ongoing improvements against the 55,000 children and young people receiving at least one contact in Year 1.</a:t>
            </a:r>
          </a:p>
          <a:p>
            <a:pPr marL="285750" indent="-285750">
              <a:buFont typeface="Arial,Sans-Serif" panose="020B0604020202020204" pitchFamily="34" charset="0"/>
              <a:buChar char="•"/>
            </a:pPr>
            <a:r>
              <a:rPr lang="en-GB" dirty="0">
                <a:latin typeface="Arial"/>
                <a:cs typeface="Arial"/>
              </a:rPr>
              <a:t>By 2035, public services will routinely collaborate with people, communities, and the VCFSE sector to </a:t>
            </a:r>
            <a:r>
              <a:rPr lang="en-GB" b="1" dirty="0">
                <a:latin typeface="Arial"/>
                <a:cs typeface="Arial"/>
              </a:rPr>
              <a:t>co-create conditions that enable people to live well and reduce gaps in healthy life expectancy </a:t>
            </a:r>
            <a:r>
              <a:rPr lang="en-GB" dirty="0">
                <a:latin typeface="Arial"/>
                <a:cs typeface="Arial"/>
              </a:rPr>
              <a:t>across communities.</a:t>
            </a:r>
            <a:endParaRPr lang="en-US" dirty="0">
              <a:latin typeface="Arial"/>
              <a:cs typeface="Arial"/>
            </a:endParaRPr>
          </a:p>
          <a:p>
            <a:pPr marL="285750" indent="-285750">
              <a:buFont typeface="Arial,Sans-Serif" panose="020B0604020202020204" pitchFamily="34" charset="0"/>
              <a:buChar char="•"/>
            </a:pPr>
            <a:r>
              <a:rPr lang="en-GB" dirty="0">
                <a:latin typeface="Arial"/>
                <a:cs typeface="Arial"/>
              </a:rPr>
              <a:t>By 2035, residents furthest from employment and facing multiple barriers will be </a:t>
            </a:r>
            <a:r>
              <a:rPr lang="en-GB" b="1" dirty="0">
                <a:latin typeface="Arial"/>
                <a:cs typeface="Arial"/>
              </a:rPr>
              <a:t>supported to progress towards and secure good work </a:t>
            </a:r>
            <a:r>
              <a:rPr lang="en-GB" dirty="0">
                <a:latin typeface="Arial"/>
                <a:cs typeface="Arial"/>
              </a:rPr>
              <a:t>through a fully integrated ‘no wrong door’ approach.</a:t>
            </a:r>
            <a:endParaRPr lang="en-US" dirty="0">
              <a:latin typeface="Arial"/>
              <a:cs typeface="Arial"/>
            </a:endParaRP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6580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2922B-377C-4B1A-D2E9-5912C15B9D36}"/>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48A1195-AEB0-9BAA-A91B-0AD47288F367}"/>
              </a:ext>
            </a:extLst>
          </p:cNvPr>
          <p:cNvSpPr txBox="1">
            <a:spLocks noGrp="1"/>
          </p:cNvSpPr>
          <p:nvPr>
            <p:ph type="title" idx="4294967295"/>
          </p:nvPr>
        </p:nvSpPr>
        <p:spPr>
          <a:xfrm>
            <a:off x="467935" y="329127"/>
            <a:ext cx="10719449" cy="7425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4400" b="1" i="0" u="none" strike="noStrike" kern="1200" cap="none" spc="0" normalizeH="0" baseline="0" noProof="0" dirty="0">
                <a:ln>
                  <a:noFill/>
                </a:ln>
                <a:solidFill>
                  <a:schemeClr val="tx1"/>
                </a:solidFill>
                <a:effectLst/>
                <a:uLnTx/>
                <a:uFillTx/>
                <a:latin typeface="Arial"/>
                <a:ea typeface="+mj-ea"/>
                <a:cs typeface="Arial"/>
              </a:rPr>
              <a:t>Everyday support in every neighbourhood</a:t>
            </a:r>
            <a:endParaRPr kumimoji="0" lang="en-GB"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B2CEB2DD-8915-0FEF-66BA-E572EB986A8D}"/>
              </a:ext>
            </a:extLst>
          </p:cNvPr>
          <p:cNvSpPr txBox="1"/>
          <p:nvPr/>
        </p:nvSpPr>
        <p:spPr>
          <a:xfrm>
            <a:off x="467935" y="1071717"/>
            <a:ext cx="11482725" cy="5924699"/>
          </a:xfrm>
          <a:prstGeom prst="rect">
            <a:avLst/>
          </a:prstGeom>
          <a:noFill/>
        </p:spPr>
        <p:txBody>
          <a:bodyPr wrap="square" lIns="91440" tIns="45720" rIns="91440" bIns="45720" rtlCol="0" anchor="t">
            <a:spAutoFit/>
          </a:bodyPr>
          <a:lstStyle/>
          <a:p>
            <a:r>
              <a:rPr lang="en-GB" b="1" dirty="0">
                <a:latin typeface="Arial"/>
                <a:cs typeface="Arial"/>
              </a:rPr>
              <a:t>Year one actions – what we are doing now: </a:t>
            </a:r>
            <a:endParaRPr lang="en-GB" dirty="0">
              <a:latin typeface="Arial"/>
              <a:cs typeface="Arial"/>
            </a:endParaRPr>
          </a:p>
          <a:p>
            <a:endParaRPr lang="en-GB" b="1" dirty="0">
              <a:latin typeface="Arial"/>
              <a:cs typeface="Arial"/>
            </a:endParaRPr>
          </a:p>
          <a:p>
            <a:pPr marL="285750" indent="-285750">
              <a:spcAft>
                <a:spcPts val="1200"/>
              </a:spcAft>
              <a:buFont typeface="Arial"/>
              <a:buChar char="•"/>
            </a:pPr>
            <a:r>
              <a:rPr lang="en-GB" sz="1550" dirty="0">
                <a:latin typeface="Arial"/>
                <a:cs typeface="Arial"/>
              </a:rPr>
              <a:t>Launch Live Well Centres/Spaces, with </a:t>
            </a:r>
            <a:r>
              <a:rPr lang="en-GB" sz="1550" b="1" dirty="0">
                <a:latin typeface="Arial"/>
                <a:cs typeface="Arial"/>
              </a:rPr>
              <a:t>at least one Centre open in every locality</a:t>
            </a:r>
            <a:endParaRPr lang="en-US" b="1" dirty="0">
              <a:latin typeface="Arial"/>
              <a:cs typeface="Arial"/>
            </a:endParaRPr>
          </a:p>
          <a:p>
            <a:pPr marL="285750" lvl="0" indent="-285750">
              <a:spcAft>
                <a:spcPts val="1200"/>
              </a:spcAft>
              <a:buFont typeface="Arial" panose="020B0604020202020204" pitchFamily="34" charset="0"/>
              <a:buChar char="•"/>
            </a:pPr>
            <a:r>
              <a:rPr lang="en-GB" sz="1550" b="1" dirty="0">
                <a:latin typeface="Arial"/>
                <a:cs typeface="Arial"/>
              </a:rPr>
              <a:t>10 Locality Implementation Plan</a:t>
            </a:r>
            <a:r>
              <a:rPr lang="en-GB" sz="1550" dirty="0">
                <a:latin typeface="Arial"/>
                <a:cs typeface="Arial"/>
              </a:rPr>
              <a:t>s completed and operational</a:t>
            </a:r>
          </a:p>
          <a:p>
            <a:pPr marL="285750" lvl="0" indent="-285750">
              <a:spcAft>
                <a:spcPts val="1200"/>
              </a:spcAft>
              <a:buFont typeface="Arial" panose="020B0604020202020204" pitchFamily="34" charset="0"/>
              <a:buChar char="•"/>
            </a:pPr>
            <a:r>
              <a:rPr lang="en-GB" sz="1550" dirty="0">
                <a:latin typeface="Arial"/>
                <a:cs typeface="Arial"/>
              </a:rPr>
              <a:t>Over </a:t>
            </a:r>
            <a:r>
              <a:rPr lang="en-GB" sz="1550" b="1" dirty="0">
                <a:latin typeface="Arial"/>
                <a:cs typeface="Arial"/>
              </a:rPr>
              <a:t>50,000 people receive Social Prescribing support</a:t>
            </a:r>
            <a:r>
              <a:rPr lang="en-GB" sz="1550" dirty="0">
                <a:latin typeface="Arial"/>
                <a:cs typeface="Arial"/>
              </a:rPr>
              <a:t>, with data showing improved wellbeing</a:t>
            </a:r>
          </a:p>
          <a:p>
            <a:pPr marL="285750" lvl="0" indent="-285750">
              <a:spcAft>
                <a:spcPts val="1200"/>
              </a:spcAft>
              <a:buFont typeface="Arial" panose="020B0604020202020204" pitchFamily="34" charset="0"/>
              <a:buChar char="•"/>
            </a:pPr>
            <a:r>
              <a:rPr lang="en-GB" sz="1550" dirty="0">
                <a:latin typeface="Arial"/>
                <a:cs typeface="Arial"/>
              </a:rPr>
              <a:t>Publish Live Well in Later Life Blueprint and mobilisation plan with </a:t>
            </a:r>
            <a:r>
              <a:rPr lang="en-GB" sz="1550" b="1" dirty="0">
                <a:latin typeface="Arial"/>
                <a:cs typeface="Arial"/>
              </a:rPr>
              <a:t>£1.9m neighbourhood investment</a:t>
            </a:r>
          </a:p>
          <a:p>
            <a:pPr marL="285750" lvl="0" indent="-285750">
              <a:spcAft>
                <a:spcPts val="1200"/>
              </a:spcAft>
              <a:buFont typeface="Arial" panose="020B0604020202020204" pitchFamily="34" charset="0"/>
              <a:buChar char="•"/>
            </a:pPr>
            <a:r>
              <a:rPr lang="en-GB" sz="1550" dirty="0">
                <a:latin typeface="Arial"/>
                <a:cs typeface="Arial"/>
              </a:rPr>
              <a:t>Establish Live Well Communities Fund over </a:t>
            </a:r>
            <a:r>
              <a:rPr lang="en-GB" sz="1550" b="1" dirty="0">
                <a:latin typeface="Arial"/>
                <a:cs typeface="Arial"/>
              </a:rPr>
              <a:t>£1m grants to 300 grassroots groups, benefiting up to 4,000 people</a:t>
            </a:r>
          </a:p>
          <a:p>
            <a:pPr marL="285750" lvl="0" indent="-285750">
              <a:spcAft>
                <a:spcPts val="1200"/>
              </a:spcAft>
              <a:buFont typeface="Arial" panose="020B0604020202020204" pitchFamily="34" charset="0"/>
              <a:buChar char="•"/>
            </a:pPr>
            <a:r>
              <a:rPr lang="en-GB" sz="1550" dirty="0">
                <a:latin typeface="Arial"/>
                <a:cs typeface="Arial"/>
              </a:rPr>
              <a:t>Support </a:t>
            </a:r>
            <a:r>
              <a:rPr lang="en-GB" sz="1550" b="1" dirty="0">
                <a:latin typeface="Arial"/>
                <a:cs typeface="Arial"/>
              </a:rPr>
              <a:t>79,310 residents to prepare for work</a:t>
            </a:r>
            <a:r>
              <a:rPr lang="en-GB" sz="1550" dirty="0">
                <a:latin typeface="Arial"/>
                <a:cs typeface="Arial"/>
              </a:rPr>
              <a:t>, including 13,094 via 1:1 employment support and 66,216 through skills development</a:t>
            </a:r>
          </a:p>
          <a:p>
            <a:pPr marL="285750" lvl="0" indent="-285750">
              <a:spcAft>
                <a:spcPts val="1200"/>
              </a:spcAft>
              <a:buFont typeface="Arial" panose="020B0604020202020204" pitchFamily="34" charset="0"/>
              <a:buChar char="•"/>
            </a:pPr>
            <a:r>
              <a:rPr lang="en-GB" sz="1550" b="1" dirty="0">
                <a:latin typeface="Arial"/>
                <a:cs typeface="Arial"/>
              </a:rPr>
              <a:t>6,100</a:t>
            </a:r>
            <a:r>
              <a:rPr lang="en-GB" sz="1550" dirty="0">
                <a:latin typeface="Arial"/>
                <a:cs typeface="Arial"/>
              </a:rPr>
              <a:t> residents in work supported to </a:t>
            </a:r>
            <a:r>
              <a:rPr lang="en-GB" sz="1550" b="1" dirty="0">
                <a:latin typeface="Arial"/>
                <a:cs typeface="Arial"/>
              </a:rPr>
              <a:t>remain employed</a:t>
            </a:r>
            <a:r>
              <a:rPr lang="en-GB" sz="1550" dirty="0">
                <a:latin typeface="Arial"/>
                <a:cs typeface="Arial"/>
              </a:rPr>
              <a:t> through integrated health and employment offer</a:t>
            </a:r>
          </a:p>
          <a:p>
            <a:pPr marL="285750" lvl="0" indent="-285750">
              <a:spcAft>
                <a:spcPts val="1200"/>
              </a:spcAft>
              <a:buFont typeface="Arial" panose="020B0604020202020204" pitchFamily="34" charset="0"/>
              <a:buChar char="•"/>
            </a:pPr>
            <a:r>
              <a:rPr lang="en-GB" sz="1550" dirty="0">
                <a:latin typeface="Arial"/>
                <a:cs typeface="Arial"/>
              </a:rPr>
              <a:t>Deliver Year 1 of GM Make Smoking History Framework, </a:t>
            </a:r>
            <a:r>
              <a:rPr lang="en-GB" sz="1550" b="1" dirty="0">
                <a:latin typeface="Arial"/>
                <a:cs typeface="Arial"/>
              </a:rPr>
              <a:t>driving a reduction from 12.5% adult smoking prevalence baseline</a:t>
            </a:r>
          </a:p>
          <a:p>
            <a:pPr marL="285750" lvl="0" indent="-285750">
              <a:spcAft>
                <a:spcPts val="1200"/>
              </a:spcAft>
              <a:buFont typeface="Arial" panose="020B0604020202020204" pitchFamily="34" charset="0"/>
              <a:buChar char="•"/>
            </a:pPr>
            <a:r>
              <a:rPr lang="en-GB" sz="1550" dirty="0">
                <a:latin typeface="Arial"/>
                <a:cs typeface="Arial"/>
              </a:rPr>
              <a:t>The proportion of patients admitted, transferred, or </a:t>
            </a:r>
            <a:r>
              <a:rPr lang="en-GB" sz="1550" b="1" dirty="0">
                <a:latin typeface="Arial"/>
                <a:cs typeface="Arial"/>
              </a:rPr>
              <a:t>discharged from A&amp;E within 4 hours will increase to 78%</a:t>
            </a:r>
          </a:p>
          <a:p>
            <a:pPr marL="285750" lvl="0" indent="-285750">
              <a:spcAft>
                <a:spcPts val="1200"/>
              </a:spcAft>
              <a:buFont typeface="Arial" panose="020B0604020202020204" pitchFamily="34" charset="0"/>
              <a:buChar char="•"/>
            </a:pPr>
            <a:r>
              <a:rPr lang="en-GB" sz="1550" dirty="0">
                <a:latin typeface="Arial"/>
                <a:cs typeface="Arial"/>
              </a:rPr>
              <a:t>The proportion of patients waiting longer than 18 weeks for elective treatment will</a:t>
            </a:r>
            <a:r>
              <a:rPr lang="en-GB" sz="1550" b="1" dirty="0">
                <a:latin typeface="Arial"/>
                <a:cs typeface="Arial"/>
              </a:rPr>
              <a:t> reduce to 68.2%</a:t>
            </a:r>
          </a:p>
          <a:p>
            <a:pPr marL="285750" lvl="0" indent="-285750">
              <a:spcAft>
                <a:spcPts val="1200"/>
              </a:spcAft>
              <a:buFont typeface="Arial" panose="020B0604020202020204" pitchFamily="34" charset="0"/>
              <a:buChar char="•"/>
            </a:pPr>
            <a:r>
              <a:rPr lang="en-GB" sz="1550" dirty="0">
                <a:latin typeface="Arial"/>
                <a:cs typeface="Arial"/>
              </a:rPr>
              <a:t>We will </a:t>
            </a:r>
            <a:r>
              <a:rPr lang="en-GB" sz="1550" b="1" dirty="0">
                <a:latin typeface="Arial"/>
                <a:cs typeface="Arial"/>
              </a:rPr>
              <a:t>increase the number of residents who feel it is easy to contact their GP practice</a:t>
            </a:r>
            <a:r>
              <a:rPr lang="en-GB" sz="1550" dirty="0">
                <a:latin typeface="Arial"/>
                <a:cs typeface="Arial"/>
              </a:rPr>
              <a:t>, measured against a baseline of 1,449,589 general practice appointments</a:t>
            </a:r>
            <a:endParaRPr lang="en-US" sz="1550" dirty="0">
              <a:latin typeface="Arial"/>
              <a:cs typeface="Arial"/>
            </a:endParaRPr>
          </a:p>
          <a:p>
            <a:pPr marL="285750" lvl="0" indent="-285750">
              <a:spcAft>
                <a:spcPts val="1200"/>
              </a:spcAft>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893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A8A5E-D4E9-429B-E9A6-C4FC7BFCB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A730C-C152-298D-3424-96BFC9733DA7}"/>
              </a:ext>
            </a:extLst>
          </p:cNvPr>
          <p:cNvSpPr>
            <a:spLocks noGrp="1"/>
          </p:cNvSpPr>
          <p:nvPr>
            <p:ph type="title"/>
          </p:nvPr>
        </p:nvSpPr>
        <p:spPr>
          <a:xfrm>
            <a:off x="74295" y="146246"/>
            <a:ext cx="12108723" cy="1325563"/>
          </a:xfrm>
        </p:spPr>
        <p:txBody>
          <a:bodyPr>
            <a:normAutofit fontScale="90000"/>
          </a:bodyPr>
          <a:lstStyle/>
          <a:p>
            <a:pPr>
              <a:lnSpc>
                <a:spcPct val="100000"/>
              </a:lnSpc>
            </a:pPr>
            <a:r>
              <a:rPr lang="en-GB" dirty="0">
                <a:latin typeface="Arial"/>
                <a:cs typeface="Arial"/>
              </a:rPr>
              <a:t>A great place to do business</a:t>
            </a:r>
            <a:br>
              <a:rPr lang="en-GB" dirty="0"/>
            </a:br>
            <a:r>
              <a:rPr lang="en-GB" sz="2200" b="0" dirty="0">
                <a:latin typeface="Arial"/>
                <a:cs typeface="Arial"/>
              </a:rPr>
              <a:t>End state: Our ten-year integrated pipeline has increased our economic output and spread the benefits of growth across the city region, helping to rebalance our community, and achieve the opportunities in our Growth Locations. GM's productivity is now above the national average (from 70% in 2025) &amp; still growing. </a:t>
            </a:r>
            <a:br>
              <a:rPr lang="en-GB" sz="2200" b="0" dirty="0"/>
            </a:br>
            <a:br>
              <a:rPr lang="en-GB" sz="22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DA29E66E-813F-7B29-D5A1-3D43EC63EDA6}"/>
              </a:ext>
            </a:extLst>
          </p:cNvPr>
          <p:cNvSpPr>
            <a:spLocks noGrp="1"/>
          </p:cNvSpPr>
          <p:nvPr>
            <p:ph idx="1"/>
          </p:nvPr>
        </p:nvSpPr>
        <p:spPr>
          <a:xfrm>
            <a:off x="44139" y="1904170"/>
            <a:ext cx="12104318" cy="4366406"/>
          </a:xfrm>
        </p:spPr>
        <p:txBody>
          <a:bodyPr vert="horz" lIns="91440" tIns="45720" rIns="91440" bIns="45720" numCol="1" rtlCol="0" anchor="t">
            <a:normAutofit fontScale="92500"/>
          </a:bodyPr>
          <a:lstStyle/>
          <a:p>
            <a:r>
              <a:rPr lang="en-GB" sz="1600" b="1" dirty="0">
                <a:latin typeface="Arial"/>
                <a:cs typeface="Arial"/>
              </a:rPr>
              <a:t>Key delivery plan activity:</a:t>
            </a:r>
          </a:p>
          <a:p>
            <a:pPr marL="342900" indent="-342900">
              <a:lnSpc>
                <a:spcPct val="120000"/>
              </a:lnSpc>
              <a:buFont typeface="Arial,Sans-Serif" panose="020B0604020202020204" pitchFamily="34" charset="0"/>
              <a:buChar char="•"/>
            </a:pPr>
            <a:r>
              <a:rPr lang="en-GB" dirty="0">
                <a:latin typeface="Arial"/>
                <a:cs typeface="Arial"/>
              </a:rPr>
              <a:t>Our ten-year integrated pipeline will create </a:t>
            </a:r>
            <a:r>
              <a:rPr lang="en-GB" b="1" dirty="0">
                <a:latin typeface="Arial"/>
                <a:cs typeface="Arial"/>
              </a:rPr>
              <a:t>10,000 jobs by 2029 </a:t>
            </a:r>
            <a:r>
              <a:rPr lang="en-GB" dirty="0">
                <a:latin typeface="Arial"/>
                <a:cs typeface="Arial"/>
              </a:rPr>
              <a:t>and</a:t>
            </a:r>
            <a:r>
              <a:rPr lang="en-GB" b="1" dirty="0">
                <a:latin typeface="Arial"/>
                <a:cs typeface="Arial"/>
              </a:rPr>
              <a:t> 5 million sqft of new employment space by 2035. </a:t>
            </a:r>
            <a:endParaRPr lang="en-US" dirty="0">
              <a:latin typeface="Arial"/>
              <a:cs typeface="Arial"/>
            </a:endParaRPr>
          </a:p>
          <a:p>
            <a:pPr marL="342900" indent="-342900">
              <a:lnSpc>
                <a:spcPct val="120000"/>
              </a:lnSpc>
              <a:buFont typeface="Arial,Sans-Serif" panose="020B0604020202020204" pitchFamily="34" charset="0"/>
              <a:buChar char="•"/>
            </a:pPr>
            <a:r>
              <a:rPr lang="en-GB" b="1" dirty="0">
                <a:latin typeface="Arial"/>
                <a:cs typeface="Arial"/>
              </a:rPr>
              <a:t>By 2029, innovations within the Foundational Economy have been adopted </a:t>
            </a:r>
            <a:r>
              <a:rPr lang="en-GB" dirty="0">
                <a:latin typeface="Arial"/>
                <a:cs typeface="Arial"/>
              </a:rPr>
              <a:t>via public procurement and commissioning and have led to material changes in outcomes. Other places have adopted GM's approach, and we are a nationally recognised hub.</a:t>
            </a:r>
          </a:p>
          <a:p>
            <a:pPr marL="342900" indent="-342900">
              <a:lnSpc>
                <a:spcPct val="120000"/>
              </a:lnSpc>
              <a:buFont typeface="Arial" panose="020B0604020202020204" pitchFamily="34" charset="0"/>
              <a:buChar char="•"/>
            </a:pPr>
            <a:r>
              <a:rPr lang="en-GB" dirty="0">
                <a:latin typeface="Arial"/>
                <a:cs typeface="Arial"/>
              </a:rPr>
              <a:t>By investing in our high potential growth sectors, fostering innovation and leveraging private match funding into Research and Development, we will develop a mature investment environment with the right mix of innovation, start-up, scale up and growth funding and high gross investment rates relative to the rest of the country</a:t>
            </a:r>
            <a:r>
              <a:rPr lang="en-GB" b="1" dirty="0">
                <a:latin typeface="Arial"/>
                <a:cs typeface="Arial"/>
              </a:rPr>
              <a:t>, culminating in raising our productivity above the national average by 2035. </a:t>
            </a:r>
            <a:endParaRPr lang="en-GB" dirty="0">
              <a:latin typeface="Arial"/>
              <a:cs typeface="Arial"/>
            </a:endParaRPr>
          </a:p>
          <a:p>
            <a:pPr marL="342900" indent="-342900">
              <a:lnSpc>
                <a:spcPct val="120000"/>
              </a:lnSpc>
              <a:buFont typeface="Arial,Sans-Serif" panose="020B0604020202020204" pitchFamily="34" charset="0"/>
              <a:buChar char="•"/>
            </a:pPr>
            <a:r>
              <a:rPr lang="en-GB" dirty="0">
                <a:latin typeface="Arial"/>
                <a:cs typeface="Arial"/>
              </a:rPr>
              <a:t>Delivery of a substantial proportion of the </a:t>
            </a:r>
            <a:r>
              <a:rPr lang="en-GB" b="1" dirty="0">
                <a:latin typeface="Arial"/>
                <a:cs typeface="Arial"/>
              </a:rPr>
              <a:t>£12bn of net-zero investment</a:t>
            </a:r>
            <a:r>
              <a:rPr lang="en-GB" dirty="0">
                <a:latin typeface="Arial"/>
                <a:cs typeface="Arial"/>
              </a:rPr>
              <a:t> </a:t>
            </a:r>
            <a:r>
              <a:rPr lang="en-GB" b="1" dirty="0">
                <a:latin typeface="Arial"/>
                <a:cs typeface="Arial"/>
              </a:rPr>
              <a:t>to assist with meeting carbon neutrality in 2038.</a:t>
            </a:r>
            <a:endParaRPr lang="en-US" b="1" dirty="0">
              <a:latin typeface="Arial"/>
              <a:cs typeface="Arial"/>
            </a:endParaRPr>
          </a:p>
          <a:p>
            <a:pPr marL="342900" indent="-342900">
              <a:lnSpc>
                <a:spcPct val="120000"/>
              </a:lnSpc>
              <a:buFont typeface="Arial" panose="020B0604020202020204" pitchFamily="34" charset="0"/>
              <a:buChar char="•"/>
            </a:pPr>
            <a:r>
              <a:rPr lang="en-GB" dirty="0">
                <a:latin typeface="Arial"/>
                <a:cs typeface="Arial"/>
              </a:rPr>
              <a:t>Through strengthening partnerships with global cities and promoting our priority sections, we will maintain GM’s position </a:t>
            </a:r>
            <a:r>
              <a:rPr lang="en-GB" b="1" dirty="0">
                <a:latin typeface="Arial"/>
                <a:cs typeface="Arial"/>
              </a:rPr>
              <a:t>as the UK's best location for international investment. </a:t>
            </a:r>
            <a:r>
              <a:rPr lang="en-GB" dirty="0">
                <a:latin typeface="Arial"/>
                <a:cs typeface="Arial"/>
              </a:rPr>
              <a:t>Levels of investment in GM businesses is strong with an average gross investment rates amongst the highest of UK city regions. </a:t>
            </a:r>
          </a:p>
          <a:p>
            <a:pPr marL="342900" indent="-342900">
              <a:lnSpc>
                <a:spcPct val="120000"/>
              </a:lnSpc>
              <a:buFont typeface="Arial" panose="020B0604020202020204" pitchFamily="34" charset="0"/>
              <a:buChar char="•"/>
            </a:pPr>
            <a:r>
              <a:rPr lang="en-GB" b="1" dirty="0">
                <a:latin typeface="Arial"/>
                <a:cs typeface="Arial"/>
              </a:rPr>
              <a:t>By 2035,</a:t>
            </a:r>
            <a:r>
              <a:rPr lang="en-GB" dirty="0">
                <a:latin typeface="Arial"/>
                <a:cs typeface="Arial"/>
              </a:rPr>
              <a:t> through the support provided by our business support programmes, </a:t>
            </a:r>
            <a:r>
              <a:rPr lang="en-GB" b="1" dirty="0">
                <a:latin typeface="Arial"/>
                <a:cs typeface="Arial"/>
              </a:rPr>
              <a:t>businesses are increasingly growth focused and have the assistance they need to embrace the opportunities of the GMS, GM's Growth Locations, and integrated pipeline</a:t>
            </a:r>
            <a:r>
              <a:rPr lang="en-GB" dirty="0">
                <a:latin typeface="Arial"/>
                <a:cs typeface="Arial"/>
              </a:rPr>
              <a:t>.</a:t>
            </a:r>
            <a:endParaRPr lang="en-GB" dirty="0"/>
          </a:p>
          <a:p>
            <a:pPr marL="342900" indent="-342900">
              <a:lnSpc>
                <a:spcPct val="120000"/>
              </a:lnSpc>
              <a:buFont typeface="Arial" panose="020B0604020202020204" pitchFamily="34" charset="0"/>
              <a:buChar char="•"/>
            </a:pPr>
            <a:r>
              <a:rPr lang="en-GB" b="1" dirty="0">
                <a:latin typeface="Arial"/>
                <a:cs typeface="Arial"/>
              </a:rPr>
              <a:t>By 2035,</a:t>
            </a:r>
            <a:r>
              <a:rPr lang="en-GB" dirty="0">
                <a:latin typeface="Arial"/>
                <a:cs typeface="Arial"/>
              </a:rPr>
              <a:t> Greater Manchester offers </a:t>
            </a:r>
            <a:r>
              <a:rPr lang="en-GB" b="1" dirty="0">
                <a:latin typeface="Arial"/>
                <a:cs typeface="Arial"/>
              </a:rPr>
              <a:t>vibrant and inclusive culture, heritage and leisure opportunities</a:t>
            </a:r>
            <a:r>
              <a:rPr lang="en-GB" dirty="0">
                <a:latin typeface="Arial"/>
                <a:cs typeface="Arial"/>
              </a:rPr>
              <a:t>, where all residents—regardless of background, age, or ability—can access and enjoy high-quality experiences and opportunities to create that reflect the region’s diversity, creativity, &amp; heritage. </a:t>
            </a:r>
          </a:p>
          <a:p>
            <a:pPr marL="285750" indent="-285750">
              <a:buFont typeface="Arial" panose="020B0604020202020204" pitchFamily="34" charset="0"/>
              <a:buChar char="•"/>
            </a:pPr>
            <a:endParaRPr lang="en-GB" sz="1800" dirty="0"/>
          </a:p>
        </p:txBody>
      </p:sp>
    </p:spTree>
    <p:extLst>
      <p:ext uri="{BB962C8B-B14F-4D97-AF65-F5344CB8AC3E}">
        <p14:creationId xmlns:p14="http://schemas.microsoft.com/office/powerpoint/2010/main" val="1582343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A8A5E-D4E9-429B-E9A6-C4FC7BFCB56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5D35906-A5E8-A13C-99DE-709FE9F50B41}"/>
              </a:ext>
            </a:extLst>
          </p:cNvPr>
          <p:cNvSpPr txBox="1">
            <a:spLocks noGrp="1"/>
          </p:cNvSpPr>
          <p:nvPr>
            <p:ph type="title" idx="4294967295"/>
          </p:nvPr>
        </p:nvSpPr>
        <p:spPr>
          <a:xfrm>
            <a:off x="467935" y="329127"/>
            <a:ext cx="10719449" cy="7425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4400" b="1" i="0" u="none" strike="noStrike" kern="1200" cap="none" spc="0" normalizeH="0" baseline="0" noProof="0" dirty="0">
                <a:ln>
                  <a:noFill/>
                </a:ln>
                <a:solidFill>
                  <a:schemeClr val="tx1"/>
                </a:solidFill>
                <a:effectLst/>
                <a:uLnTx/>
                <a:uFillTx/>
                <a:latin typeface="Arial"/>
                <a:ea typeface="+mj-ea"/>
                <a:cs typeface="Arial"/>
              </a:rPr>
              <a:t>A great place to do business</a:t>
            </a:r>
            <a:endParaRPr kumimoji="0" lang="en-GB"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 name="Content Placeholder 6">
            <a:extLst>
              <a:ext uri="{FF2B5EF4-FFF2-40B4-BE49-F238E27FC236}">
                <a16:creationId xmlns:a16="http://schemas.microsoft.com/office/drawing/2014/main" id="{DA29E66E-813F-7B29-D5A1-3D43EC63EDA6}"/>
              </a:ext>
            </a:extLst>
          </p:cNvPr>
          <p:cNvSpPr>
            <a:spLocks noGrp="1"/>
          </p:cNvSpPr>
          <p:nvPr>
            <p:ph idx="1"/>
          </p:nvPr>
        </p:nvSpPr>
        <p:spPr>
          <a:xfrm>
            <a:off x="467935" y="1071717"/>
            <a:ext cx="11200423" cy="4936467"/>
          </a:xfrm>
        </p:spPr>
        <p:txBody>
          <a:bodyPr vert="horz" lIns="91440" tIns="45720" rIns="91440" bIns="45720" numCol="1" rtlCol="0" anchor="t">
            <a:normAutofit/>
          </a:bodyPr>
          <a:lstStyle/>
          <a:p>
            <a:r>
              <a:rPr lang="en-GB" sz="1800" b="1" dirty="0">
                <a:latin typeface="Arial"/>
                <a:cs typeface="Arial"/>
              </a:rPr>
              <a:t>Year one actions – what we are doing now: </a:t>
            </a:r>
            <a:endParaRPr lang="en-US" sz="1800" dirty="0">
              <a:latin typeface="Arial"/>
              <a:cs typeface="Arial"/>
            </a:endParaRPr>
          </a:p>
          <a:p>
            <a:pPr>
              <a:lnSpc>
                <a:spcPct val="110000"/>
              </a:lnSpc>
              <a:spcBef>
                <a:spcPts val="0"/>
              </a:spcBef>
              <a:spcAft>
                <a:spcPts val="1200"/>
              </a:spcAft>
            </a:pPr>
            <a:endParaRPr lang="en-US" sz="1800" dirty="0">
              <a:latin typeface="Arial"/>
              <a:cs typeface="Arial"/>
            </a:endParaRPr>
          </a:p>
          <a:p>
            <a:pPr marL="285750" indent="-285750">
              <a:lnSpc>
                <a:spcPct val="110000"/>
              </a:lnSpc>
              <a:spcBef>
                <a:spcPts val="0"/>
              </a:spcBef>
              <a:spcAft>
                <a:spcPts val="1200"/>
              </a:spcAft>
              <a:buChar char="•"/>
            </a:pPr>
            <a:r>
              <a:rPr lang="en-US" sz="1800" b="1" dirty="0">
                <a:latin typeface="Arial"/>
                <a:cs typeface="Arial"/>
              </a:rPr>
              <a:t>Integrated business support </a:t>
            </a:r>
            <a:r>
              <a:rPr lang="en-US" sz="1800" dirty="0">
                <a:latin typeface="Arial"/>
                <a:cs typeface="Arial"/>
              </a:rPr>
              <a:t>secured through the Growth Hub, with coordinated delivery across skills, innovation, and sector development</a:t>
            </a:r>
            <a:endParaRPr lang="en-GB" sz="1800" dirty="0">
              <a:latin typeface="Arial"/>
              <a:cs typeface="Arial"/>
            </a:endParaRPr>
          </a:p>
          <a:p>
            <a:pPr marL="285750" lvl="0" indent="-285750">
              <a:lnSpc>
                <a:spcPct val="100000"/>
              </a:lnSpc>
              <a:spcBef>
                <a:spcPts val="0"/>
              </a:spcBef>
              <a:spcAft>
                <a:spcPts val="1200"/>
              </a:spcAft>
              <a:buChar char="•"/>
            </a:pPr>
            <a:r>
              <a:rPr lang="en-US" sz="1800" dirty="0">
                <a:latin typeface="Arial"/>
                <a:cs typeface="Arial"/>
              </a:rPr>
              <a:t>First integrated employment and housing pipeline launched, signaling 10-year land supply and investment opportunities to the market, and backed by a </a:t>
            </a:r>
            <a:r>
              <a:rPr lang="en-US" sz="1800" b="1" dirty="0">
                <a:latin typeface="Arial"/>
                <a:cs typeface="Arial"/>
              </a:rPr>
              <a:t>£1bn Good Growth Fund</a:t>
            </a:r>
            <a:endParaRPr lang="en-GB" sz="1800" b="1" dirty="0">
              <a:latin typeface="Arial"/>
              <a:cs typeface="Arial"/>
            </a:endParaRPr>
          </a:p>
          <a:p>
            <a:pPr marL="285750" lvl="0" indent="-285750">
              <a:lnSpc>
                <a:spcPct val="100000"/>
              </a:lnSpc>
              <a:spcBef>
                <a:spcPts val="0"/>
              </a:spcBef>
              <a:spcAft>
                <a:spcPts val="1200"/>
              </a:spcAft>
              <a:buChar char="•"/>
            </a:pPr>
            <a:r>
              <a:rPr lang="en-US" sz="1800" b="1" dirty="0">
                <a:latin typeface="Arial"/>
                <a:cs typeface="Arial"/>
              </a:rPr>
              <a:t>£1 billion net-zero investment pipeline </a:t>
            </a:r>
            <a:r>
              <a:rPr lang="en-US" sz="1800" dirty="0">
                <a:latin typeface="Arial"/>
                <a:cs typeface="Arial"/>
              </a:rPr>
              <a:t>developed with initial financing models operational</a:t>
            </a:r>
            <a:endParaRPr lang="en-GB" sz="1800" dirty="0">
              <a:latin typeface="Arial"/>
              <a:cs typeface="Arial"/>
            </a:endParaRPr>
          </a:p>
          <a:p>
            <a:pPr marL="285750" lvl="0" indent="-285750">
              <a:lnSpc>
                <a:spcPct val="100000"/>
              </a:lnSpc>
              <a:spcBef>
                <a:spcPts val="0"/>
              </a:spcBef>
              <a:spcAft>
                <a:spcPts val="1200"/>
              </a:spcAft>
              <a:buChar char="•"/>
            </a:pPr>
            <a:r>
              <a:rPr lang="en-US" sz="1800" dirty="0">
                <a:latin typeface="Arial"/>
                <a:cs typeface="Arial"/>
              </a:rPr>
              <a:t>GM's inward investment, export support, and sector internationalisation secured for the medium term, with </a:t>
            </a:r>
            <a:r>
              <a:rPr lang="en-US" sz="1800" b="1" dirty="0">
                <a:latin typeface="Arial"/>
                <a:cs typeface="Arial"/>
              </a:rPr>
              <a:t>trade missions active</a:t>
            </a:r>
            <a:endParaRPr lang="en-GB" sz="1800" b="1" dirty="0">
              <a:latin typeface="Arial"/>
              <a:cs typeface="Arial"/>
            </a:endParaRPr>
          </a:p>
          <a:p>
            <a:pPr marL="285750" lvl="0" indent="-285750">
              <a:lnSpc>
                <a:spcPct val="100000"/>
              </a:lnSpc>
              <a:spcBef>
                <a:spcPts val="0"/>
              </a:spcBef>
              <a:spcAft>
                <a:spcPts val="1200"/>
              </a:spcAft>
              <a:buChar char="•"/>
            </a:pPr>
            <a:r>
              <a:rPr lang="en-US" sz="1800" b="1" dirty="0">
                <a:latin typeface="Arial"/>
                <a:cs typeface="Arial"/>
              </a:rPr>
              <a:t>Local Innovation Partnership Fund deployed</a:t>
            </a:r>
            <a:r>
              <a:rPr lang="en-US" sz="1800" dirty="0">
                <a:latin typeface="Arial"/>
                <a:cs typeface="Arial"/>
              </a:rPr>
              <a:t>, complementing national UKRI funding and mobilising the region's universities and research institutes</a:t>
            </a:r>
            <a:endParaRPr lang="en-GB" sz="1800" dirty="0">
              <a:latin typeface="Arial"/>
              <a:cs typeface="Arial"/>
            </a:endParaRPr>
          </a:p>
          <a:p>
            <a:pPr marL="285750" lvl="0" indent="-285750">
              <a:lnSpc>
                <a:spcPct val="100000"/>
              </a:lnSpc>
              <a:spcBef>
                <a:spcPts val="0"/>
              </a:spcBef>
              <a:spcAft>
                <a:spcPts val="1200"/>
              </a:spcAft>
              <a:buChar char="•"/>
            </a:pPr>
            <a:r>
              <a:rPr lang="en-US" sz="1800" dirty="0">
                <a:latin typeface="Arial"/>
                <a:cs typeface="Arial"/>
              </a:rPr>
              <a:t>Development Forum established with first cohort of the </a:t>
            </a:r>
            <a:r>
              <a:rPr lang="en-US" sz="1800" b="1" dirty="0">
                <a:latin typeface="Arial"/>
                <a:cs typeface="Arial"/>
              </a:rPr>
              <a:t>GM Skills Academy's</a:t>
            </a:r>
            <a:r>
              <a:rPr lang="en-US" sz="1800" dirty="0">
                <a:latin typeface="Arial"/>
                <a:cs typeface="Arial"/>
              </a:rPr>
              <a:t> regeneration pathway underway</a:t>
            </a:r>
            <a:endParaRPr lang="en-GB" sz="1800" dirty="0">
              <a:latin typeface="Arial"/>
              <a:cs typeface="Arial"/>
            </a:endParaRPr>
          </a:p>
        </p:txBody>
      </p:sp>
    </p:spTree>
    <p:extLst>
      <p:ext uri="{BB962C8B-B14F-4D97-AF65-F5344CB8AC3E}">
        <p14:creationId xmlns:p14="http://schemas.microsoft.com/office/powerpoint/2010/main" val="1164145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D51A3-876E-2550-B78B-D46579F1A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2A734-307B-E0F9-F392-555258660562}"/>
              </a:ext>
            </a:extLst>
          </p:cNvPr>
          <p:cNvSpPr>
            <a:spLocks noGrp="1"/>
          </p:cNvSpPr>
          <p:nvPr>
            <p:ph type="title"/>
          </p:nvPr>
        </p:nvSpPr>
        <p:spPr>
          <a:xfrm>
            <a:off x="424393" y="329126"/>
            <a:ext cx="11394362" cy="1369105"/>
          </a:xfrm>
        </p:spPr>
        <p:txBody>
          <a:bodyPr>
            <a:normAutofit fontScale="90000"/>
          </a:bodyPr>
          <a:lstStyle/>
          <a:p>
            <a:pPr>
              <a:lnSpc>
                <a:spcPct val="100000"/>
              </a:lnSpc>
            </a:pPr>
            <a:r>
              <a:rPr lang="en-GB" dirty="0">
                <a:latin typeface="Arial"/>
                <a:cs typeface="Arial"/>
              </a:rPr>
              <a:t>Digitally connected places and people</a:t>
            </a:r>
            <a:br>
              <a:rPr lang="en-GB" dirty="0"/>
            </a:br>
            <a:r>
              <a:rPr lang="en-GB" sz="2200" b="0" dirty="0">
                <a:latin typeface="Arial"/>
                <a:cs typeface="Arial"/>
              </a:rPr>
              <a:t>End state: GM will be a fully digitally enabled city-region, giving people the connectivity, tools and know how to work and live smarter. We’ll do this by ending the digital divide and building connected communities with access to digitally-enabled public services and economic opportunities.</a:t>
            </a: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C0D71929-8831-0E1A-AA97-76E091615E93}"/>
              </a:ext>
            </a:extLst>
          </p:cNvPr>
          <p:cNvSpPr>
            <a:spLocks noGrp="1"/>
          </p:cNvSpPr>
          <p:nvPr>
            <p:ph idx="1"/>
          </p:nvPr>
        </p:nvSpPr>
        <p:spPr>
          <a:xfrm>
            <a:off x="415813" y="2106408"/>
            <a:ext cx="11122144" cy="3884373"/>
          </a:xfrm>
        </p:spPr>
        <p:txBody>
          <a:bodyPr vert="horz" lIns="91440" tIns="45720" rIns="91440" bIns="45720" numCol="1" rtlCol="0" anchor="t">
            <a:normAutofit lnSpcReduction="10000"/>
          </a:bodyPr>
          <a:lstStyle/>
          <a:p>
            <a:r>
              <a:rPr lang="en-GB" sz="1800" b="1" dirty="0">
                <a:latin typeface="Arial"/>
                <a:cs typeface="Arial"/>
              </a:rPr>
              <a:t>Key delivery plan activity:</a:t>
            </a:r>
            <a:endParaRPr lang="en-GB" sz="1400" b="1" i="0" u="none" strike="noStrike" dirty="0">
              <a:solidFill>
                <a:srgbClr val="FFFFFF"/>
              </a:solidFill>
              <a:effectLst/>
              <a:latin typeface="Arial"/>
              <a:cs typeface="Arial"/>
            </a:endParaRPr>
          </a:p>
          <a:p>
            <a:pPr marL="285750" indent="-285750">
              <a:lnSpc>
                <a:spcPct val="110000"/>
              </a:lnSpc>
              <a:buFont typeface="Arial,Sans-Serif"/>
              <a:buChar char="•"/>
            </a:pPr>
            <a:r>
              <a:rPr lang="en-GB" dirty="0">
                <a:latin typeface="Arial"/>
                <a:cs typeface="Arial"/>
              </a:rPr>
              <a:t>By 2029 20,000 </a:t>
            </a:r>
            <a:r>
              <a:rPr lang="en-GB" b="1" dirty="0">
                <a:latin typeface="Arial"/>
                <a:cs typeface="Arial"/>
              </a:rPr>
              <a:t>social housing properties will benefit from IoT (Internet of Things) technology</a:t>
            </a:r>
            <a:r>
              <a:rPr lang="en-GB" dirty="0">
                <a:latin typeface="Arial"/>
                <a:cs typeface="Arial"/>
              </a:rPr>
              <a:t>, fostering resilient and empowered neighbourhoods. </a:t>
            </a:r>
            <a:endParaRPr lang="en-US" dirty="0">
              <a:latin typeface="Arial"/>
              <a:cs typeface="Arial"/>
            </a:endParaRPr>
          </a:p>
          <a:p>
            <a:pPr marL="285750" indent="-285750">
              <a:lnSpc>
                <a:spcPct val="110000"/>
              </a:lnSpc>
              <a:buFont typeface="Arial,Sans-Serif"/>
              <a:buChar char="•"/>
            </a:pPr>
            <a:r>
              <a:rPr lang="en-GB" dirty="0">
                <a:latin typeface="Arial"/>
                <a:cs typeface="Arial"/>
              </a:rPr>
              <a:t>By 2029 we will have </a:t>
            </a:r>
            <a:r>
              <a:rPr lang="en-GB" b="1" dirty="0">
                <a:latin typeface="Arial"/>
                <a:cs typeface="Arial"/>
              </a:rPr>
              <a:t>developed a model of community Wi-Fi </a:t>
            </a:r>
            <a:r>
              <a:rPr lang="en-GB" dirty="0">
                <a:latin typeface="Arial"/>
                <a:cs typeface="Arial"/>
              </a:rPr>
              <a:t>that could be replicated in other areas, developing an initial pilot in 2027 and extending to 3 localities by 2029.</a:t>
            </a:r>
            <a:endParaRPr lang="en-US" dirty="0">
              <a:latin typeface="Arial"/>
              <a:cs typeface="Arial"/>
            </a:endParaRPr>
          </a:p>
          <a:p>
            <a:pPr marL="285750" indent="-285750">
              <a:lnSpc>
                <a:spcPct val="110000"/>
              </a:lnSpc>
              <a:buFont typeface="Arial,Sans-Serif"/>
              <a:buChar char="•"/>
            </a:pPr>
            <a:r>
              <a:rPr lang="en-GB" dirty="0">
                <a:latin typeface="Arial"/>
                <a:cs typeface="Arial"/>
              </a:rPr>
              <a:t>By 2029 we will </a:t>
            </a:r>
            <a:r>
              <a:rPr lang="en-GB" b="1" dirty="0">
                <a:latin typeface="Arial"/>
                <a:cs typeface="Arial"/>
              </a:rPr>
              <a:t>increase take up of cyber and digital MBACC pathways, increasing take up of the cyber T-levels,</a:t>
            </a:r>
            <a:r>
              <a:rPr lang="en-GB" dirty="0">
                <a:latin typeface="Arial"/>
                <a:cs typeface="Arial"/>
              </a:rPr>
              <a:t> ensuring every resident has a clear pathway to high-quality digital jobs.</a:t>
            </a:r>
            <a:endParaRPr lang="en-US" dirty="0">
              <a:latin typeface="Arial"/>
              <a:cs typeface="Arial"/>
            </a:endParaRPr>
          </a:p>
          <a:p>
            <a:pPr marL="285750" indent="-285750" fontAlgn="t">
              <a:lnSpc>
                <a:spcPct val="110000"/>
              </a:lnSpc>
              <a:buFont typeface="Arial" panose="020B0604020202020204" pitchFamily="34" charset="0"/>
              <a:buChar char="•"/>
            </a:pPr>
            <a:r>
              <a:rPr lang="en-GB" dirty="0">
                <a:latin typeface="Arial"/>
                <a:cs typeface="Arial"/>
              </a:rPr>
              <a:t>By 2030 </a:t>
            </a:r>
            <a:r>
              <a:rPr lang="en-GB" b="1" dirty="0">
                <a:latin typeface="Arial"/>
                <a:cs typeface="Arial"/>
              </a:rPr>
              <a:t>no-one in GM will be offline due to poverty,</a:t>
            </a:r>
            <a:r>
              <a:rPr lang="en-GB" dirty="0">
                <a:latin typeface="Arial"/>
                <a:cs typeface="Arial"/>
              </a:rPr>
              <a:t> and there will be support to get online, safely, across GM.</a:t>
            </a:r>
          </a:p>
          <a:p>
            <a:pPr marL="285750" indent="-285750" fontAlgn="t">
              <a:lnSpc>
                <a:spcPct val="110000"/>
              </a:lnSpc>
              <a:buFont typeface="Arial" panose="020B0604020202020204" pitchFamily="34" charset="0"/>
              <a:buChar char="•"/>
            </a:pPr>
            <a:r>
              <a:rPr lang="en-GB" dirty="0">
                <a:latin typeface="Arial"/>
                <a:cs typeface="Arial"/>
              </a:rPr>
              <a:t>By 2035 all areas in GM will benefit from </a:t>
            </a:r>
            <a:r>
              <a:rPr lang="en-GB" b="1" dirty="0">
                <a:latin typeface="Arial"/>
                <a:cs typeface="Arial"/>
              </a:rPr>
              <a:t>access to high-speed fixed and wireless digital connectivity</a:t>
            </a:r>
            <a:r>
              <a:rPr lang="en-GB" dirty="0">
                <a:latin typeface="Arial"/>
                <a:cs typeface="Arial"/>
              </a:rPr>
              <a:t>, supporting seamless access to public services and economic opportunities.</a:t>
            </a:r>
          </a:p>
          <a:p>
            <a:pPr marL="285750" indent="-285750">
              <a:lnSpc>
                <a:spcPct val="110000"/>
              </a:lnSpc>
              <a:buFont typeface="Arial,Sans-Serif" panose="020B0604020202020204" pitchFamily="34" charset="0"/>
              <a:buChar char="•"/>
            </a:pPr>
            <a:r>
              <a:rPr lang="en-GB" dirty="0">
                <a:latin typeface="Arial"/>
                <a:cs typeface="Arial"/>
              </a:rPr>
              <a:t>By 2035, we will </a:t>
            </a:r>
            <a:r>
              <a:rPr lang="en-GB" b="1" dirty="0">
                <a:latin typeface="Arial"/>
                <a:cs typeface="Arial"/>
              </a:rPr>
              <a:t>mobilise GM as an internationally significant AI cluster</a:t>
            </a:r>
            <a:r>
              <a:rPr lang="en-GB" dirty="0">
                <a:latin typeface="Arial"/>
                <a:cs typeface="Arial"/>
              </a:rPr>
              <a:t>, with responsible AI innovation and adoption across public, VCFSE and commercial sectors, including by establishing the GM AI and Data Innovation Office in 2026 for the public sector alongside other programmes.</a:t>
            </a:r>
            <a:endParaRPr lang="en-US" dirty="0">
              <a:latin typeface="Arial"/>
              <a:cs typeface="Arial"/>
            </a:endParaRPr>
          </a:p>
          <a:p>
            <a:pPr marL="285750" indent="-285750">
              <a:lnSpc>
                <a:spcPct val="110000"/>
              </a:lnSpc>
              <a:buChar char="•"/>
            </a:pPr>
            <a:endParaRPr lang="en-GB" sz="1300" dirty="0">
              <a:latin typeface="Arial"/>
              <a:cs typeface="Arial"/>
            </a:endParaRPr>
          </a:p>
          <a:p>
            <a:pPr fontAlgn="t">
              <a:lnSpc>
                <a:spcPct val="110000"/>
              </a:lnSpc>
            </a:pPr>
            <a:endParaRPr lang="en-GB" sz="1300" dirty="0"/>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dirty="0"/>
          </a:p>
        </p:txBody>
      </p:sp>
    </p:spTree>
    <p:extLst>
      <p:ext uri="{BB962C8B-B14F-4D97-AF65-F5344CB8AC3E}">
        <p14:creationId xmlns:p14="http://schemas.microsoft.com/office/powerpoint/2010/main" val="1582536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D51A3-876E-2550-B78B-D46579F1A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2A734-307B-E0F9-F392-555258660562}"/>
              </a:ext>
            </a:extLst>
          </p:cNvPr>
          <p:cNvSpPr>
            <a:spLocks noGrp="1"/>
          </p:cNvSpPr>
          <p:nvPr>
            <p:ph type="title"/>
          </p:nvPr>
        </p:nvSpPr>
        <p:spPr>
          <a:xfrm>
            <a:off x="467935" y="329127"/>
            <a:ext cx="10719449" cy="742590"/>
          </a:xfrm>
        </p:spPr>
        <p:txBody>
          <a:bodyPr>
            <a:normAutofit fontScale="90000"/>
          </a:bodyPr>
          <a:lstStyle/>
          <a:p>
            <a:pPr>
              <a:lnSpc>
                <a:spcPct val="100000"/>
              </a:lnSpc>
            </a:pPr>
            <a:r>
              <a:rPr lang="en-GB" dirty="0">
                <a:latin typeface="Arial"/>
                <a:cs typeface="Arial"/>
              </a:rPr>
              <a:t>Digitally connected places and people</a:t>
            </a: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C0D71929-8831-0E1A-AA97-76E091615E93}"/>
              </a:ext>
            </a:extLst>
          </p:cNvPr>
          <p:cNvSpPr>
            <a:spLocks noGrp="1"/>
          </p:cNvSpPr>
          <p:nvPr>
            <p:ph idx="1"/>
          </p:nvPr>
        </p:nvSpPr>
        <p:spPr>
          <a:xfrm>
            <a:off x="467935" y="1158803"/>
            <a:ext cx="11070022" cy="4550228"/>
          </a:xfrm>
        </p:spPr>
        <p:txBody>
          <a:bodyPr vert="horz" lIns="91440" tIns="45720" rIns="91440" bIns="45720" numCol="1" rtlCol="0" anchor="t">
            <a:noAutofit/>
          </a:bodyPr>
          <a:lstStyle/>
          <a:p>
            <a:pPr>
              <a:lnSpc>
                <a:spcPct val="100000"/>
              </a:lnSpc>
              <a:spcBef>
                <a:spcPts val="0"/>
              </a:spcBef>
              <a:spcAft>
                <a:spcPts val="1200"/>
              </a:spcAft>
            </a:pPr>
            <a:r>
              <a:rPr lang="en-GB" sz="1600" b="1" dirty="0">
                <a:latin typeface="Arial"/>
                <a:cs typeface="Arial"/>
              </a:rPr>
              <a:t>Y</a:t>
            </a:r>
            <a:r>
              <a:rPr lang="en-GB" sz="1800" b="1" dirty="0">
                <a:latin typeface="Arial"/>
                <a:cs typeface="Arial"/>
              </a:rPr>
              <a:t>ear one actions – what we are doing now: </a:t>
            </a:r>
            <a:endParaRPr lang="en-GB" sz="1800" dirty="0">
              <a:latin typeface="Arial"/>
              <a:cs typeface="Arial"/>
            </a:endParaRPr>
          </a:p>
          <a:p>
            <a:pPr marL="285750" indent="-285750">
              <a:lnSpc>
                <a:spcPct val="100000"/>
              </a:lnSpc>
              <a:spcBef>
                <a:spcPts val="0"/>
              </a:spcBef>
              <a:spcAft>
                <a:spcPts val="1200"/>
              </a:spcAft>
              <a:buChar char="•"/>
            </a:pPr>
            <a:r>
              <a:rPr lang="en-GB" sz="1600" dirty="0">
                <a:latin typeface="Arial"/>
                <a:cs typeface="Arial"/>
              </a:rPr>
              <a:t>Running a community Wi-Fi pilot in one area,  </a:t>
            </a:r>
            <a:r>
              <a:rPr lang="en-GB" sz="1600" b="1" dirty="0">
                <a:latin typeface="Arial"/>
                <a:cs typeface="Arial"/>
              </a:rPr>
              <a:t>Creating Digital Infrastructure place plans across 3 GM localities</a:t>
            </a:r>
            <a:r>
              <a:rPr lang="en-GB" sz="1600" dirty="0">
                <a:latin typeface="Arial"/>
                <a:cs typeface="Arial"/>
              </a:rPr>
              <a:t>, and Digital Place Makers piloted in these localities. </a:t>
            </a:r>
            <a:endParaRPr lang="en-GB" sz="1600" b="1" dirty="0">
              <a:latin typeface="Arial"/>
              <a:cs typeface="Arial"/>
            </a:endParaRPr>
          </a:p>
          <a:p>
            <a:pPr marL="342900" indent="-342900">
              <a:lnSpc>
                <a:spcPct val="100000"/>
              </a:lnSpc>
              <a:spcBef>
                <a:spcPts val="0"/>
              </a:spcBef>
              <a:spcAft>
                <a:spcPts val="1200"/>
              </a:spcAft>
              <a:buFont typeface="Arial" panose="020B0604020202020204" pitchFamily="34" charset="0"/>
              <a:buChar char="•"/>
            </a:pPr>
            <a:r>
              <a:rPr lang="en-GB" sz="1600" dirty="0">
                <a:latin typeface="Arial"/>
                <a:cs typeface="Arial"/>
              </a:rPr>
              <a:t>Promote and celebrate initial adoption of GM Digital Infrastructure Wayleave for Housing, </a:t>
            </a:r>
            <a:r>
              <a:rPr lang="en-GB" sz="1600" b="1" dirty="0">
                <a:latin typeface="Arial"/>
                <a:cs typeface="Arial"/>
              </a:rPr>
              <a:t>enabling the connection of 4k homes</a:t>
            </a:r>
            <a:r>
              <a:rPr lang="en-GB" sz="1600" dirty="0">
                <a:latin typeface="Arial"/>
                <a:cs typeface="Arial"/>
              </a:rPr>
              <a:t>, and GM LORAWAN network launched. </a:t>
            </a:r>
          </a:p>
          <a:p>
            <a:pPr marL="342900" indent="-342900">
              <a:lnSpc>
                <a:spcPct val="100000"/>
              </a:lnSpc>
              <a:spcBef>
                <a:spcPts val="0"/>
              </a:spcBef>
              <a:spcAft>
                <a:spcPts val="1200"/>
              </a:spcAft>
              <a:buFont typeface="Arial" panose="020B0604020202020204" pitchFamily="34" charset="0"/>
              <a:buChar char="•"/>
            </a:pPr>
            <a:r>
              <a:rPr lang="en-GB" sz="1600" dirty="0">
                <a:latin typeface="Arial"/>
                <a:cs typeface="Arial"/>
              </a:rPr>
              <a:t>Continued use of digital traffic management systems to </a:t>
            </a:r>
            <a:r>
              <a:rPr lang="en-GB" sz="1600" b="1" dirty="0">
                <a:latin typeface="Arial"/>
                <a:cs typeface="Arial"/>
              </a:rPr>
              <a:t>optimise waste haulage and reduce HGV vehicle trips</a:t>
            </a:r>
            <a:r>
              <a:rPr lang="en-GB" sz="1600" dirty="0">
                <a:latin typeface="Arial"/>
                <a:cs typeface="Arial"/>
              </a:rPr>
              <a:t> on GM road network</a:t>
            </a:r>
          </a:p>
          <a:p>
            <a:pPr marL="285750" indent="-285750">
              <a:lnSpc>
                <a:spcPct val="100000"/>
              </a:lnSpc>
              <a:spcBef>
                <a:spcPts val="0"/>
              </a:spcBef>
              <a:spcAft>
                <a:spcPts val="1200"/>
              </a:spcAft>
              <a:buChar char="•"/>
            </a:pPr>
            <a:r>
              <a:rPr lang="en-GB" sz="1600" dirty="0">
                <a:latin typeface="Arial"/>
                <a:cs typeface="Arial"/>
              </a:rPr>
              <a:t>Increase Cyber &amp; Skills Development: Established </a:t>
            </a:r>
            <a:r>
              <a:rPr lang="en-GB" sz="1600" b="1" dirty="0">
                <a:latin typeface="Arial"/>
                <a:cs typeface="Arial"/>
              </a:rPr>
              <a:t>CyberFirst Gold Colleges in five localities</a:t>
            </a:r>
            <a:r>
              <a:rPr lang="en-GB" sz="1600" dirty="0">
                <a:latin typeface="Arial"/>
                <a:cs typeface="Arial"/>
              </a:rPr>
              <a:t>, launched MEGAHub in Oldham, e</a:t>
            </a:r>
            <a:r>
              <a:rPr lang="en-GB" sz="1600" b="1" dirty="0">
                <a:latin typeface="Arial"/>
                <a:cs typeface="Arial"/>
              </a:rPr>
              <a:t>xpanded Cisco NetAcad to 55</a:t>
            </a:r>
            <a:r>
              <a:rPr lang="en-GB" sz="1600" dirty="0">
                <a:latin typeface="Arial"/>
                <a:cs typeface="Arial"/>
              </a:rPr>
              <a:t>, re-established cyber ecosystem forums, launched the Northwest Cyber Corridor website, and defined GM’s role in the National Defence Industrial Strategy</a:t>
            </a:r>
          </a:p>
          <a:p>
            <a:pPr marL="342900" indent="-342900">
              <a:lnSpc>
                <a:spcPct val="100000"/>
              </a:lnSpc>
              <a:spcBef>
                <a:spcPts val="0"/>
              </a:spcBef>
              <a:spcAft>
                <a:spcPts val="1200"/>
              </a:spcAft>
              <a:buFont typeface="Arial" panose="020B0604020202020204" pitchFamily="34" charset="0"/>
              <a:buChar char="•"/>
            </a:pPr>
            <a:r>
              <a:rPr lang="en-GB" sz="1600" b="1" dirty="0">
                <a:latin typeface="Arial"/>
                <a:cs typeface="Arial"/>
              </a:rPr>
              <a:t>460 online centres mobilised across all 10 localities,</a:t>
            </a:r>
            <a:r>
              <a:rPr lang="en-GB" sz="1600" dirty="0">
                <a:latin typeface="Arial"/>
                <a:cs typeface="Arial"/>
              </a:rPr>
              <a:t> improving access in the most deprived communities</a:t>
            </a:r>
          </a:p>
          <a:p>
            <a:pPr marL="342900" indent="-342900">
              <a:lnSpc>
                <a:spcPct val="100000"/>
              </a:lnSpc>
              <a:spcBef>
                <a:spcPts val="0"/>
              </a:spcBef>
              <a:spcAft>
                <a:spcPts val="1200"/>
              </a:spcAft>
              <a:buFont typeface="Arial" panose="020B0604020202020204" pitchFamily="34" charset="0"/>
              <a:buChar char="•"/>
            </a:pPr>
            <a:r>
              <a:rPr lang="en-GB" sz="1600" b="1" dirty="0">
                <a:latin typeface="Arial"/>
                <a:cs typeface="Arial"/>
              </a:rPr>
              <a:t>175 social housing properties benefitting </a:t>
            </a:r>
            <a:r>
              <a:rPr lang="en-GB" sz="1600" dirty="0">
                <a:latin typeface="Arial"/>
                <a:cs typeface="Arial"/>
              </a:rPr>
              <a:t>from Internet of Things (IoT) connectivity and devices from 5GIR project across Manchester, Wigan and Stockport.</a:t>
            </a:r>
          </a:p>
        </p:txBody>
      </p:sp>
    </p:spTree>
    <p:extLst>
      <p:ext uri="{BB962C8B-B14F-4D97-AF65-F5344CB8AC3E}">
        <p14:creationId xmlns:p14="http://schemas.microsoft.com/office/powerpoint/2010/main" val="757780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FF7FA-D8A0-3ACC-3187-06FB53DBF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8EE48-7395-B9D7-7BC0-42307353BC46}"/>
              </a:ext>
            </a:extLst>
          </p:cNvPr>
          <p:cNvSpPr>
            <a:spLocks noGrp="1"/>
          </p:cNvSpPr>
          <p:nvPr>
            <p:ph type="title"/>
          </p:nvPr>
        </p:nvSpPr>
        <p:spPr>
          <a:xfrm>
            <a:off x="467935" y="329126"/>
            <a:ext cx="10719449" cy="1325563"/>
          </a:xfrm>
        </p:spPr>
        <p:txBody>
          <a:bodyPr>
            <a:normAutofit fontScale="90000"/>
          </a:bodyPr>
          <a:lstStyle/>
          <a:p>
            <a:pPr>
              <a:lnSpc>
                <a:spcPct val="100000"/>
              </a:lnSpc>
            </a:pPr>
            <a:r>
              <a:rPr lang="en-GB" dirty="0"/>
              <a:t>A greener future</a:t>
            </a:r>
            <a:br>
              <a:rPr lang="en-GB" dirty="0"/>
            </a:br>
            <a:r>
              <a:rPr lang="en-GB" sz="2200" b="0" dirty="0"/>
              <a:t>End state: We will maintain our commitment to reach carbon neutrality by 2038.</a:t>
            </a:r>
            <a:br>
              <a:rPr lang="en-GB" sz="2200" b="0" dirty="0"/>
            </a:b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1E1865D5-D79D-3C59-EE72-35393601B87D}"/>
              </a:ext>
            </a:extLst>
          </p:cNvPr>
          <p:cNvSpPr>
            <a:spLocks noGrp="1"/>
          </p:cNvSpPr>
          <p:nvPr>
            <p:ph idx="1"/>
          </p:nvPr>
        </p:nvSpPr>
        <p:spPr>
          <a:xfrm>
            <a:off x="467935" y="1540701"/>
            <a:ext cx="10926238" cy="4368486"/>
          </a:xfrm>
        </p:spPr>
        <p:txBody>
          <a:bodyPr vert="horz" lIns="91440" tIns="45720" rIns="91440" bIns="45720" numCol="1" rtlCol="0" anchor="t">
            <a:normAutofit/>
          </a:bodyPr>
          <a:lstStyle/>
          <a:p>
            <a:r>
              <a:rPr lang="en-GB" sz="1800" b="1" dirty="0">
                <a:latin typeface="Arial"/>
                <a:cs typeface="Arial"/>
              </a:rPr>
              <a:t>Key delivery plan activity:</a:t>
            </a:r>
          </a:p>
          <a:p>
            <a:endParaRPr lang="en-GB" sz="400" dirty="0"/>
          </a:p>
          <a:p>
            <a:pPr marL="285750" indent="-285750">
              <a:buChar char="•"/>
            </a:pPr>
            <a:r>
              <a:rPr lang="en-GB" dirty="0">
                <a:latin typeface="Arial"/>
                <a:cs typeface="Arial"/>
              </a:rPr>
              <a:t>All residents will have access to advice and, where eligible, financial support to improve the energy efficiency of their home. </a:t>
            </a:r>
            <a:r>
              <a:rPr lang="en-GB" b="1" dirty="0">
                <a:latin typeface="Arial"/>
                <a:cs typeface="Arial"/>
              </a:rPr>
              <a:t>By 2030 there will be at least 10,000 new, energy efficient homes for social rent </a:t>
            </a:r>
            <a:r>
              <a:rPr lang="en-GB" dirty="0">
                <a:latin typeface="Arial"/>
                <a:cs typeface="Arial"/>
              </a:rPr>
              <a:t>across all 10 local authority areas.</a:t>
            </a:r>
          </a:p>
          <a:p>
            <a:pPr marL="285750" indent="-285750">
              <a:buFont typeface="Arial,Sans-Serif" panose="020B0604020202020204" pitchFamily="34" charset="0"/>
              <a:buChar char="•"/>
            </a:pPr>
            <a:r>
              <a:rPr lang="en-GB" dirty="0">
                <a:latin typeface="Arial"/>
                <a:cs typeface="Arial"/>
              </a:rPr>
              <a:t>By 2030, we will have the UK’s </a:t>
            </a:r>
            <a:r>
              <a:rPr lang="en-GB" b="1" dirty="0">
                <a:latin typeface="Arial"/>
                <a:cs typeface="Arial"/>
              </a:rPr>
              <a:t>first fully electric, integrated transport system across active travel, bus and tram services, supporting carbon neutrality by 2038.</a:t>
            </a:r>
            <a:endParaRPr lang="en-US" dirty="0">
              <a:latin typeface="Arial"/>
              <a:cs typeface="Arial"/>
            </a:endParaRPr>
          </a:p>
          <a:p>
            <a:pPr marL="285750" indent="-285750">
              <a:buChar char="•"/>
            </a:pPr>
            <a:r>
              <a:rPr lang="en-GB" dirty="0">
                <a:latin typeface="Arial"/>
                <a:cs typeface="Arial"/>
              </a:rPr>
              <a:t>We will </a:t>
            </a:r>
            <a:r>
              <a:rPr lang="en-GB" b="1" dirty="0">
                <a:latin typeface="Arial"/>
                <a:cs typeface="Arial"/>
              </a:rPr>
              <a:t>increase the amount of renewable energy and heat generated in Greater Manchester to increase energy security and reduce the cost of energy </a:t>
            </a:r>
            <a:r>
              <a:rPr lang="en-GB" dirty="0">
                <a:latin typeface="Arial"/>
                <a:cs typeface="Arial"/>
              </a:rPr>
              <a:t>for all and work across the public sector to decarbonise heat and transport on the public estate.</a:t>
            </a:r>
          </a:p>
          <a:p>
            <a:pPr marL="285750" indent="-285750">
              <a:buChar char="•"/>
            </a:pPr>
            <a:r>
              <a:rPr lang="en-GB" dirty="0">
                <a:latin typeface="Arial"/>
                <a:cs typeface="Arial"/>
              </a:rPr>
              <a:t>We will </a:t>
            </a:r>
            <a:r>
              <a:rPr lang="en-GB" b="1" dirty="0">
                <a:latin typeface="Arial"/>
                <a:cs typeface="Arial"/>
              </a:rPr>
              <a:t>increase the quality and quantity of local community green space and expand the best spaces for nature </a:t>
            </a:r>
            <a:r>
              <a:rPr lang="en-GB" dirty="0">
                <a:latin typeface="Arial"/>
                <a:cs typeface="Arial"/>
              </a:rPr>
              <a:t>to ensure people have access to a nature rich place near to where they live.</a:t>
            </a:r>
          </a:p>
          <a:p>
            <a:pPr marL="285750" indent="-285750">
              <a:buChar char="•"/>
            </a:pPr>
            <a:r>
              <a:rPr lang="en-GB" dirty="0">
                <a:latin typeface="Arial"/>
                <a:cs typeface="Arial"/>
              </a:rPr>
              <a:t>We will work with partners to </a:t>
            </a:r>
            <a:r>
              <a:rPr lang="en-GB" b="1" dirty="0">
                <a:latin typeface="Arial"/>
                <a:cs typeface="Arial"/>
              </a:rPr>
              <a:t>increase climate adaptation, including delivery of an Integrated Water Management Plan </a:t>
            </a:r>
            <a:r>
              <a:rPr lang="en-GB" dirty="0">
                <a:latin typeface="Arial"/>
                <a:cs typeface="Arial"/>
              </a:rPr>
              <a:t>to manage our water resources, reducing the risk of flooding, increasing climate resilience and improving the quality of our lakes and rivers.</a:t>
            </a:r>
          </a:p>
          <a:p>
            <a:pPr marL="285750" indent="-285750">
              <a:buChar char="•"/>
            </a:pPr>
            <a:r>
              <a:rPr lang="en-GB" dirty="0">
                <a:latin typeface="Arial"/>
                <a:cs typeface="Arial"/>
              </a:rPr>
              <a:t>We will </a:t>
            </a:r>
            <a:r>
              <a:rPr lang="en-GB" b="1" dirty="0">
                <a:latin typeface="Arial"/>
                <a:cs typeface="Arial"/>
              </a:rPr>
              <a:t>support growth in the clean sector and support green skills and increased carbon awareness </a:t>
            </a:r>
            <a:r>
              <a:rPr lang="en-GB" dirty="0">
                <a:latin typeface="Arial"/>
                <a:cs typeface="Arial"/>
              </a:rPr>
              <a:t>to develop a more circular economy.</a:t>
            </a:r>
          </a:p>
          <a:p>
            <a:endParaRPr lang="en-GB" dirty="0"/>
          </a:p>
        </p:txBody>
      </p:sp>
    </p:spTree>
    <p:extLst>
      <p:ext uri="{BB962C8B-B14F-4D97-AF65-F5344CB8AC3E}">
        <p14:creationId xmlns:p14="http://schemas.microsoft.com/office/powerpoint/2010/main" val="105026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FF7FA-D8A0-3ACC-3187-06FB53DBF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8EE48-7395-B9D7-7BC0-42307353BC46}"/>
              </a:ext>
            </a:extLst>
          </p:cNvPr>
          <p:cNvSpPr>
            <a:spLocks noGrp="1"/>
          </p:cNvSpPr>
          <p:nvPr>
            <p:ph type="title"/>
          </p:nvPr>
        </p:nvSpPr>
        <p:spPr>
          <a:xfrm>
            <a:off x="467935" y="329126"/>
            <a:ext cx="10719449" cy="762255"/>
          </a:xfrm>
        </p:spPr>
        <p:txBody>
          <a:bodyPr>
            <a:normAutofit fontScale="90000"/>
          </a:bodyPr>
          <a:lstStyle/>
          <a:p>
            <a:pPr>
              <a:lnSpc>
                <a:spcPct val="100000"/>
              </a:lnSpc>
            </a:pPr>
            <a:r>
              <a:rPr lang="en-GB" dirty="0">
                <a:latin typeface="Arial"/>
                <a:cs typeface="Arial"/>
              </a:rPr>
              <a:t>A greener future</a:t>
            </a:r>
            <a:br>
              <a:rPr lang="en-GB" dirty="0"/>
            </a:br>
            <a:br>
              <a:rPr lang="en-GB" sz="2200" b="0" dirty="0"/>
            </a:b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1E1865D5-D79D-3C59-EE72-35393601B87D}"/>
              </a:ext>
            </a:extLst>
          </p:cNvPr>
          <p:cNvSpPr>
            <a:spLocks noGrp="1"/>
          </p:cNvSpPr>
          <p:nvPr>
            <p:ph idx="1"/>
          </p:nvPr>
        </p:nvSpPr>
        <p:spPr>
          <a:xfrm>
            <a:off x="467935" y="1091381"/>
            <a:ext cx="10926238" cy="4817806"/>
          </a:xfrm>
        </p:spPr>
        <p:txBody>
          <a:bodyPr vert="horz" lIns="91440" tIns="45720" rIns="91440" bIns="45720" numCol="1" rtlCol="0" anchor="t">
            <a:normAutofit/>
          </a:bodyPr>
          <a:lstStyle/>
          <a:p>
            <a:r>
              <a:rPr lang="en-GB" sz="1800" b="1" dirty="0">
                <a:latin typeface="Arial"/>
                <a:cs typeface="Arial"/>
              </a:rPr>
              <a:t>Year one actions – what we are doing now: </a:t>
            </a:r>
            <a:endParaRPr lang="en-GB" sz="1800" dirty="0">
              <a:latin typeface="Arial"/>
              <a:cs typeface="Arial"/>
            </a:endParaRPr>
          </a:p>
          <a:p>
            <a:pPr marL="285750" indent="-285750">
              <a:buChar char="•"/>
            </a:pPr>
            <a:r>
              <a:rPr lang="en-GB" dirty="0">
                <a:latin typeface="Arial"/>
                <a:cs typeface="Arial"/>
              </a:rPr>
              <a:t>Attain </a:t>
            </a:r>
            <a:r>
              <a:rPr lang="en-GB" b="1" dirty="0">
                <a:latin typeface="Arial"/>
                <a:cs typeface="Arial"/>
              </a:rPr>
              <a:t>zero exceedances </a:t>
            </a:r>
            <a:r>
              <a:rPr lang="en-GB" dirty="0">
                <a:latin typeface="Arial"/>
                <a:cs typeface="Arial"/>
              </a:rPr>
              <a:t>of the legal limit for Nitrogen Dioxide pollution</a:t>
            </a:r>
            <a:endParaRPr lang="en-US" dirty="0">
              <a:latin typeface="Arial"/>
              <a:cs typeface="Arial"/>
            </a:endParaRPr>
          </a:p>
          <a:p>
            <a:pPr marL="285750" indent="-285750">
              <a:buFont typeface="Arial" panose="020B0604020202020204" pitchFamily="34" charset="0"/>
              <a:buChar char="•"/>
            </a:pPr>
            <a:r>
              <a:rPr lang="en-GB" dirty="0">
                <a:latin typeface="Arial"/>
                <a:cs typeface="Arial"/>
              </a:rPr>
              <a:t>Delivery mobilisation of the </a:t>
            </a:r>
            <a:r>
              <a:rPr lang="en-GB" b="1" dirty="0">
                <a:latin typeface="Arial"/>
                <a:cs typeface="Arial"/>
              </a:rPr>
              <a:t>£2.8milllion GM Public Building Retrofit Fund</a:t>
            </a:r>
            <a:r>
              <a:rPr lang="en-GB" dirty="0">
                <a:latin typeface="Arial"/>
                <a:cs typeface="Arial"/>
              </a:rPr>
              <a:t>. Refine approach to embodied carbon best practice to prepare for integration with Places for Everyone planning guidance in 2028.</a:t>
            </a:r>
          </a:p>
          <a:p>
            <a:pPr marL="285750" indent="-285750">
              <a:buFont typeface="Arial" panose="020B0604020202020204" pitchFamily="34" charset="0"/>
              <a:buChar char="•"/>
            </a:pPr>
            <a:r>
              <a:rPr lang="en-GB" dirty="0">
                <a:latin typeface="Arial"/>
                <a:cs typeface="Arial"/>
              </a:rPr>
              <a:t>Delivery mobilisation of the</a:t>
            </a:r>
            <a:r>
              <a:rPr lang="en-GB" b="1" dirty="0">
                <a:latin typeface="Arial"/>
                <a:cs typeface="Arial"/>
              </a:rPr>
              <a:t> £26.5million GM Warm Homes Programme</a:t>
            </a:r>
            <a:r>
              <a:rPr lang="en-GB" dirty="0">
                <a:latin typeface="Arial"/>
                <a:cs typeface="Arial"/>
              </a:rPr>
              <a:t> to retrofit to social and private homes. Design integration of retrofit activity with Good Landlord Charter to improve housing standards in private rented sector</a:t>
            </a:r>
          </a:p>
          <a:p>
            <a:pPr marL="285750" indent="-285750">
              <a:buFont typeface="Arial" panose="020B0604020202020204" pitchFamily="34" charset="0"/>
              <a:buChar char="•"/>
            </a:pPr>
            <a:r>
              <a:rPr lang="en-GB" b="1" dirty="0">
                <a:latin typeface="Arial"/>
                <a:cs typeface="Arial"/>
              </a:rPr>
              <a:t>£1bn Net-Zero Investment pipeline</a:t>
            </a:r>
            <a:r>
              <a:rPr lang="en-GB" dirty="0">
                <a:latin typeface="Arial"/>
                <a:cs typeface="Arial"/>
              </a:rPr>
              <a:t>, and initial investment model(s), developed.</a:t>
            </a:r>
          </a:p>
          <a:p>
            <a:pPr marL="285750" indent="-285750">
              <a:buFont typeface="Arial" panose="020B0604020202020204" pitchFamily="34" charset="0"/>
              <a:buChar char="•"/>
            </a:pPr>
            <a:r>
              <a:rPr lang="en-GB" dirty="0">
                <a:latin typeface="Arial"/>
                <a:cs typeface="Arial"/>
              </a:rPr>
              <a:t>Four </a:t>
            </a:r>
            <a:r>
              <a:rPr lang="en-GB" b="1" dirty="0">
                <a:latin typeface="Arial"/>
                <a:cs typeface="Arial"/>
              </a:rPr>
              <a:t>low carbon heat networks</a:t>
            </a:r>
            <a:r>
              <a:rPr lang="en-GB" dirty="0">
                <a:latin typeface="Arial"/>
                <a:cs typeface="Arial"/>
              </a:rPr>
              <a:t> in procurement by 2026</a:t>
            </a:r>
          </a:p>
          <a:p>
            <a:pPr marL="285750" indent="-285750">
              <a:buFont typeface="Arial" panose="020B0604020202020204" pitchFamily="34" charset="0"/>
              <a:buChar char="•"/>
            </a:pPr>
            <a:r>
              <a:rPr lang="en-GB" dirty="0">
                <a:latin typeface="Arial"/>
                <a:cs typeface="Arial"/>
              </a:rPr>
              <a:t>Support deployment of </a:t>
            </a:r>
            <a:r>
              <a:rPr lang="en-GB" b="1" dirty="0">
                <a:latin typeface="Arial"/>
                <a:cs typeface="Arial"/>
              </a:rPr>
              <a:t>35MW renewable energy</a:t>
            </a:r>
            <a:r>
              <a:rPr lang="en-GB" dirty="0">
                <a:latin typeface="Arial"/>
                <a:cs typeface="Arial"/>
              </a:rPr>
              <a:t> including rooftop solar PV across all domestic, public sector and commercial buildings.</a:t>
            </a:r>
          </a:p>
          <a:p>
            <a:pPr marL="285750" indent="-285750">
              <a:buFont typeface="Arial" panose="020B0604020202020204" pitchFamily="34" charset="0"/>
              <a:buChar char="•"/>
            </a:pPr>
            <a:r>
              <a:rPr lang="en-GB" dirty="0">
                <a:latin typeface="Arial"/>
                <a:cs typeface="Arial"/>
              </a:rPr>
              <a:t>Prioritise local authority-owned designated sites for nature conservation through delivery of the</a:t>
            </a:r>
            <a:r>
              <a:rPr lang="en-GB" b="1" dirty="0">
                <a:latin typeface="Arial"/>
                <a:cs typeface="Arial"/>
              </a:rPr>
              <a:t> Local Nature Recovery Strategy.</a:t>
            </a:r>
          </a:p>
          <a:p>
            <a:pPr marL="285750" indent="-285750">
              <a:buFont typeface="Arial" panose="020B0604020202020204" pitchFamily="34" charset="0"/>
              <a:buChar char="•"/>
            </a:pPr>
            <a:r>
              <a:rPr lang="en-GB" dirty="0">
                <a:latin typeface="Arial"/>
                <a:cs typeface="Arial"/>
              </a:rPr>
              <a:t>Support a further </a:t>
            </a:r>
            <a:r>
              <a:rPr lang="en-GB" b="1" dirty="0">
                <a:latin typeface="Arial"/>
                <a:cs typeface="Arial"/>
              </a:rPr>
              <a:t>12 projects through the Green Spaces Fund</a:t>
            </a:r>
            <a:r>
              <a:rPr lang="en-GB" dirty="0">
                <a:latin typeface="Arial"/>
                <a:cs typeface="Arial"/>
              </a:rPr>
              <a:t> to create or enhance green spaces in local communities</a:t>
            </a:r>
          </a:p>
          <a:p>
            <a:pPr marL="285750" indent="-285750">
              <a:buFont typeface="Arial" panose="020B0604020202020204" pitchFamily="34" charset="0"/>
              <a:buChar char="•"/>
            </a:pPr>
            <a:r>
              <a:rPr lang="en-GB" dirty="0">
                <a:latin typeface="Arial"/>
                <a:cs typeface="Arial"/>
              </a:rPr>
              <a:t>Work with EA and UU to deliver the I</a:t>
            </a:r>
            <a:r>
              <a:rPr lang="en-GB" b="1" dirty="0">
                <a:latin typeface="Arial"/>
                <a:cs typeface="Arial"/>
              </a:rPr>
              <a:t>ntegrated Water Management Plan</a:t>
            </a:r>
            <a:r>
              <a:rPr lang="en-GB" dirty="0">
                <a:latin typeface="Arial"/>
                <a:cs typeface="Arial"/>
              </a:rPr>
              <a:t>, map and agree top priority risk areas across GM and work towards producing place-based water plans e.g. Hindley. </a:t>
            </a:r>
          </a:p>
          <a:p>
            <a:pPr marL="285750" indent="-285750">
              <a:buFont typeface="Arial" panose="020B0604020202020204" pitchFamily="34" charset="0"/>
              <a:buChar char="•"/>
            </a:pPr>
            <a:r>
              <a:rPr lang="en-GB" dirty="0">
                <a:latin typeface="Arial"/>
                <a:cs typeface="Arial"/>
              </a:rPr>
              <a:t>Launch a new </a:t>
            </a:r>
            <a:r>
              <a:rPr lang="en-GB" b="1" dirty="0">
                <a:latin typeface="Arial"/>
                <a:cs typeface="Arial"/>
              </a:rPr>
              <a:t>Circular Economy platform in 2025</a:t>
            </a:r>
            <a:r>
              <a:rPr lang="en-GB" dirty="0">
                <a:latin typeface="Arial"/>
                <a:cs typeface="Arial"/>
              </a:rPr>
              <a:t> to reduce waste and increase year on year carbon savings.</a:t>
            </a:r>
          </a:p>
        </p:txBody>
      </p:sp>
    </p:spTree>
    <p:extLst>
      <p:ext uri="{BB962C8B-B14F-4D97-AF65-F5344CB8AC3E}">
        <p14:creationId xmlns:p14="http://schemas.microsoft.com/office/powerpoint/2010/main" val="4062262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C3FB2-F218-570D-CCB0-FB3C330ABE0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C704BB0-FBD2-B965-C309-63993F26AD94}"/>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Creating conditions for people to thrive</a:t>
            </a:r>
          </a:p>
        </p:txBody>
      </p:sp>
      <p:pic>
        <p:nvPicPr>
          <p:cNvPr id="5" name="Picture 4" descr="Circular infographic for Greater Manchester Strategy 2025–35. Centre text: “A thriving city region where everyone can live a good life.” Surrounding goals include better transport, digital connectivity, safe homes, strong communities, business growth, and everyday support.">
            <a:extLst>
              <a:ext uri="{FF2B5EF4-FFF2-40B4-BE49-F238E27FC236}">
                <a16:creationId xmlns:a16="http://schemas.microsoft.com/office/drawing/2014/main" id="{7B4DFE43-CE66-6F40-86AD-1EB931E6315D}"/>
              </a:ext>
            </a:extLst>
          </p:cNvPr>
          <p:cNvPicPr>
            <a:picLocks noGrp="1" noRot="1" noChangeAspect="1" noMove="1" noResize="1" noEditPoints="1" noAdjustHandles="1" noChangeArrowheads="1" noChangeShapeType="1" noCrop="1"/>
          </p:cNvPicPr>
          <p:nvPr/>
        </p:nvPicPr>
        <p:blipFill>
          <a:blip r:embed="rId2" cstate="email">
            <a:extLst>
              <a:ext uri="{28A0092B-C50C-407E-A947-70E740481C1C}">
                <a14:useLocalDpi xmlns:a14="http://schemas.microsoft.com/office/drawing/2010/main" val="0"/>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950839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CC5FE-7A65-C405-7867-92277CA37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B2F26-DA77-F398-E1E5-5D224253BB23}"/>
              </a:ext>
            </a:extLst>
          </p:cNvPr>
          <p:cNvSpPr>
            <a:spLocks noGrp="1"/>
          </p:cNvSpPr>
          <p:nvPr>
            <p:ph type="title"/>
          </p:nvPr>
        </p:nvSpPr>
        <p:spPr>
          <a:xfrm>
            <a:off x="467935" y="329126"/>
            <a:ext cx="10719449" cy="1325563"/>
          </a:xfrm>
        </p:spPr>
        <p:txBody>
          <a:bodyPr>
            <a:normAutofit fontScale="90000"/>
          </a:bodyPr>
          <a:lstStyle/>
          <a:p>
            <a:pPr>
              <a:lnSpc>
                <a:spcPct val="100000"/>
              </a:lnSpc>
            </a:pPr>
            <a:r>
              <a:rPr lang="en-GB" dirty="0"/>
              <a:t>A more equal future</a:t>
            </a:r>
            <a:br>
              <a:rPr lang="en-GB" dirty="0"/>
            </a:br>
            <a:r>
              <a:rPr lang="en-GB" sz="2200" b="0" dirty="0"/>
              <a:t>End state: Everyone can live a good life in Greater Manchester. </a:t>
            </a:r>
            <a:br>
              <a:rPr lang="en-GB" sz="2200" b="0" dirty="0"/>
            </a:br>
            <a:r>
              <a:rPr lang="en-GB" sz="2200" b="0" dirty="0"/>
              <a:t> </a:t>
            </a: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B2E023E0-206B-C253-42E7-F40D0FB99649}"/>
              </a:ext>
            </a:extLst>
          </p:cNvPr>
          <p:cNvSpPr>
            <a:spLocks noGrp="1"/>
          </p:cNvSpPr>
          <p:nvPr>
            <p:ph idx="1"/>
          </p:nvPr>
        </p:nvSpPr>
        <p:spPr>
          <a:xfrm>
            <a:off x="383662" y="1456660"/>
            <a:ext cx="11133029" cy="4582633"/>
          </a:xfrm>
        </p:spPr>
        <p:txBody>
          <a:bodyPr>
            <a:noAutofit/>
          </a:bodyPr>
          <a:lstStyle/>
          <a:p>
            <a:pPr>
              <a:lnSpc>
                <a:spcPct val="220000"/>
              </a:lnSpc>
            </a:pPr>
            <a:r>
              <a:rPr lang="en-GB" sz="1600" b="1" dirty="0"/>
              <a:t>Key delivery plan activity:</a:t>
            </a:r>
          </a:p>
          <a:p>
            <a:pPr marL="342900" lvl="0" indent="-342900">
              <a:lnSpc>
                <a:spcPct val="100000"/>
              </a:lnSpc>
              <a:spcBef>
                <a:spcPts val="0"/>
              </a:spcBef>
              <a:buFont typeface="Arial" panose="020B0604020202020204" pitchFamily="34" charset="0"/>
              <a:buChar char="•"/>
              <a:defRPr/>
            </a:pPr>
            <a:r>
              <a:rPr lang="en-GB" sz="1600" dirty="0"/>
              <a:t>By 2027 </a:t>
            </a:r>
            <a:r>
              <a:rPr lang="en-GB" sz="1600" b="1" dirty="0"/>
              <a:t>equity, equality and inclusion will be embedded across all seven priority workstreams </a:t>
            </a:r>
            <a:r>
              <a:rPr lang="en-GB" sz="1600" dirty="0"/>
              <a:t>and progress will be effectively tracked and evidenced by clear and meaningful metrics. </a:t>
            </a:r>
          </a:p>
          <a:p>
            <a:pPr marL="342900" lvl="0" indent="-342900">
              <a:lnSpc>
                <a:spcPct val="100000"/>
              </a:lnSpc>
              <a:spcBef>
                <a:spcPts val="0"/>
              </a:spcBef>
              <a:buFont typeface="Arial" panose="020B0604020202020204" pitchFamily="34" charset="0"/>
              <a:buChar char="•"/>
              <a:defRPr/>
            </a:pPr>
            <a:r>
              <a:rPr lang="en-GB" sz="1600" dirty="0"/>
              <a:t>By 2027 an effective process will be established to ensure policies and plans are designed and implemented to </a:t>
            </a:r>
            <a:r>
              <a:rPr lang="en-GB" sz="1600" b="1" dirty="0"/>
              <a:t>reduce spatial, demographic, socio-economic and health inequities </a:t>
            </a:r>
            <a:r>
              <a:rPr lang="en-GB" sz="1600" dirty="0"/>
              <a:t>to include comprehensive equality impacts assessments.</a:t>
            </a:r>
          </a:p>
          <a:p>
            <a:pPr marL="342900" lvl="0" indent="-342900">
              <a:lnSpc>
                <a:spcPct val="100000"/>
              </a:lnSpc>
              <a:spcBef>
                <a:spcPts val="0"/>
              </a:spcBef>
              <a:buFont typeface="Arial" panose="020B0604020202020204" pitchFamily="34" charset="0"/>
              <a:buChar char="•"/>
              <a:defRPr/>
            </a:pPr>
            <a:r>
              <a:rPr lang="en-GB" sz="1600" dirty="0"/>
              <a:t>By 2027 we will establish </a:t>
            </a:r>
            <a:r>
              <a:rPr lang="en-GB" sz="1600" b="1" dirty="0"/>
              <a:t>robust governance and accountability structures and culture</a:t>
            </a:r>
            <a:r>
              <a:rPr lang="en-GB" sz="1600" dirty="0"/>
              <a:t> to oversee and drive our work to tackle inequalities.</a:t>
            </a:r>
          </a:p>
          <a:p>
            <a:pPr marL="342900" indent="-342900">
              <a:lnSpc>
                <a:spcPct val="100000"/>
              </a:lnSpc>
              <a:spcBef>
                <a:spcPts val="0"/>
              </a:spcBef>
              <a:buFont typeface="Arial" panose="020B0604020202020204" pitchFamily="34" charset="0"/>
              <a:buChar char="•"/>
              <a:defRPr/>
            </a:pPr>
            <a:r>
              <a:rPr lang="en-GB" sz="1600" dirty="0">
                <a:solidFill>
                  <a:prstClr val="black"/>
                </a:solidFill>
              </a:rPr>
              <a:t>By 2027 the principles of the Greater Manchester </a:t>
            </a:r>
            <a:r>
              <a:rPr lang="en-GB" sz="1600" b="1" dirty="0">
                <a:solidFill>
                  <a:prstClr val="black"/>
                </a:solidFill>
              </a:rPr>
              <a:t>VCFSE Accord</a:t>
            </a:r>
            <a:r>
              <a:rPr lang="en-GB" sz="1600" dirty="0">
                <a:solidFill>
                  <a:prstClr val="black"/>
                </a:solidFill>
              </a:rPr>
              <a:t> will be visible in all our work with clear governance and accountability structures. </a:t>
            </a:r>
          </a:p>
          <a:p>
            <a:pPr marL="342900" indent="-342900">
              <a:lnSpc>
                <a:spcPct val="100000"/>
              </a:lnSpc>
              <a:spcBef>
                <a:spcPts val="0"/>
              </a:spcBef>
              <a:buFont typeface="Arial" panose="020B0604020202020204" pitchFamily="34" charset="0"/>
              <a:buChar char="•"/>
              <a:defRPr/>
            </a:pPr>
            <a:r>
              <a:rPr lang="en-GB" sz="1600" dirty="0">
                <a:solidFill>
                  <a:prstClr val="black"/>
                </a:solidFill>
              </a:rPr>
              <a:t>By 2028 the principles and commitments of the Greater Manchester </a:t>
            </a:r>
            <a:r>
              <a:rPr lang="en-GB" sz="1600" b="1" dirty="0">
                <a:solidFill>
                  <a:prstClr val="black"/>
                </a:solidFill>
              </a:rPr>
              <a:t>Faith, Belief and Interfaith Covenant </a:t>
            </a:r>
            <a:r>
              <a:rPr lang="en-GB" sz="1600" dirty="0">
                <a:solidFill>
                  <a:prstClr val="black"/>
                </a:solidFill>
              </a:rPr>
              <a:t>will be visible in all our work.</a:t>
            </a:r>
          </a:p>
          <a:p>
            <a:pPr marL="342900" indent="-342900">
              <a:lnSpc>
                <a:spcPct val="100000"/>
              </a:lnSpc>
              <a:spcBef>
                <a:spcPts val="0"/>
              </a:spcBef>
              <a:buFont typeface="Arial" panose="020B0604020202020204" pitchFamily="34" charset="0"/>
              <a:buChar char="•"/>
              <a:defRPr/>
            </a:pPr>
            <a:r>
              <a:rPr lang="en-GB" sz="1600" dirty="0">
                <a:solidFill>
                  <a:prstClr val="black"/>
                </a:solidFill>
              </a:rPr>
              <a:t>By 2028 </a:t>
            </a:r>
            <a:r>
              <a:rPr lang="en-GB" sz="1600" b="1" dirty="0">
                <a:solidFill>
                  <a:prstClr val="black"/>
                </a:solidFill>
              </a:rPr>
              <a:t>lived experience will be baked into the design and delivery </a:t>
            </a:r>
            <a:r>
              <a:rPr lang="en-GB" sz="1600" dirty="0">
                <a:solidFill>
                  <a:prstClr val="black"/>
                </a:solidFill>
              </a:rPr>
              <a:t>of all workstreams. </a:t>
            </a:r>
          </a:p>
          <a:p>
            <a:pPr marL="342900" indent="-342900">
              <a:lnSpc>
                <a:spcPct val="100000"/>
              </a:lnSpc>
              <a:spcBef>
                <a:spcPts val="0"/>
              </a:spcBef>
              <a:buFont typeface="Arial" panose="020B0604020202020204" pitchFamily="34" charset="0"/>
              <a:buChar char="•"/>
              <a:defRPr/>
            </a:pPr>
            <a:r>
              <a:rPr lang="en-GB" sz="1600" dirty="0">
                <a:solidFill>
                  <a:prstClr val="black"/>
                </a:solidFill>
              </a:rPr>
              <a:t>By 2028 we will have more </a:t>
            </a:r>
            <a:r>
              <a:rPr lang="en-GB" sz="1600" b="1" dirty="0">
                <a:solidFill>
                  <a:prstClr val="black"/>
                </a:solidFill>
              </a:rPr>
              <a:t>representative civic leadership </a:t>
            </a:r>
            <a:r>
              <a:rPr lang="en-GB" sz="1600" dirty="0">
                <a:solidFill>
                  <a:prstClr val="black"/>
                </a:solidFill>
              </a:rPr>
              <a:t>in the city region</a:t>
            </a:r>
          </a:p>
          <a:p>
            <a:pPr marL="342900" lvl="0" indent="-342900">
              <a:lnSpc>
                <a:spcPct val="100000"/>
              </a:lnSpc>
              <a:spcBef>
                <a:spcPts val="0"/>
              </a:spcBef>
              <a:buFont typeface="Arial" panose="020B0604020202020204" pitchFamily="34" charset="0"/>
              <a:buChar char="•"/>
              <a:defRPr/>
            </a:pPr>
            <a:r>
              <a:rPr lang="en-GB" sz="1600" dirty="0">
                <a:solidFill>
                  <a:prstClr val="black"/>
                </a:solidFill>
              </a:rPr>
              <a:t>By 2030 we will have </a:t>
            </a:r>
            <a:r>
              <a:rPr lang="en-GB" sz="1600" b="1" dirty="0">
                <a:solidFill>
                  <a:prstClr val="black"/>
                </a:solidFill>
              </a:rPr>
              <a:t>measurably improved race equity </a:t>
            </a:r>
            <a:r>
              <a:rPr lang="en-GB" sz="1600" dirty="0">
                <a:solidFill>
                  <a:prstClr val="black"/>
                </a:solidFill>
              </a:rPr>
              <a:t>across leadership, workforce, engagement, investment and public services and practices</a:t>
            </a:r>
          </a:p>
          <a:p>
            <a:pPr marL="342900" indent="-342900">
              <a:lnSpc>
                <a:spcPct val="100000"/>
              </a:lnSpc>
              <a:spcBef>
                <a:spcPts val="0"/>
              </a:spcBef>
              <a:buFont typeface="Arial" panose="020B0604020202020204" pitchFamily="34" charset="0"/>
              <a:buChar char="•"/>
              <a:defRPr/>
            </a:pPr>
            <a:r>
              <a:rPr lang="en-GB" sz="1600" dirty="0">
                <a:solidFill>
                  <a:prstClr val="black"/>
                </a:solidFill>
              </a:rPr>
              <a:t>By 2035 our </a:t>
            </a:r>
            <a:r>
              <a:rPr lang="en-GB" sz="1600" b="1" dirty="0">
                <a:solidFill>
                  <a:prstClr val="black"/>
                </a:solidFill>
              </a:rPr>
              <a:t>public sector workforce</a:t>
            </a:r>
            <a:r>
              <a:rPr lang="en-GB" sz="1600" dirty="0">
                <a:solidFill>
                  <a:prstClr val="black"/>
                </a:solidFill>
              </a:rPr>
              <a:t> will reflect the demographics of the city region’s population </a:t>
            </a:r>
          </a:p>
          <a:p>
            <a:pPr marL="342900" lvl="0" indent="-342900">
              <a:lnSpc>
                <a:spcPct val="100000"/>
              </a:lnSpc>
              <a:spcBef>
                <a:spcPts val="0"/>
              </a:spcBef>
              <a:buFont typeface="Arial" panose="020B0604020202020204" pitchFamily="34" charset="0"/>
              <a:buChar char="•"/>
              <a:defRPr/>
            </a:pPr>
            <a:endParaRPr lang="en-GB" sz="1600" dirty="0">
              <a:solidFill>
                <a:prstClr val="black"/>
              </a:solidFill>
            </a:endParaRPr>
          </a:p>
        </p:txBody>
      </p:sp>
    </p:spTree>
    <p:extLst>
      <p:ext uri="{BB962C8B-B14F-4D97-AF65-F5344CB8AC3E}">
        <p14:creationId xmlns:p14="http://schemas.microsoft.com/office/powerpoint/2010/main" val="644362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CC5FE-7A65-C405-7867-92277CA37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B2F26-DA77-F398-E1E5-5D224253BB23}"/>
              </a:ext>
            </a:extLst>
          </p:cNvPr>
          <p:cNvSpPr>
            <a:spLocks noGrp="1"/>
          </p:cNvSpPr>
          <p:nvPr>
            <p:ph type="title"/>
          </p:nvPr>
        </p:nvSpPr>
        <p:spPr>
          <a:xfrm>
            <a:off x="467935" y="329126"/>
            <a:ext cx="10719449" cy="1325563"/>
          </a:xfrm>
        </p:spPr>
        <p:txBody>
          <a:bodyPr>
            <a:normAutofit fontScale="90000"/>
          </a:bodyPr>
          <a:lstStyle/>
          <a:p>
            <a:pPr>
              <a:lnSpc>
                <a:spcPct val="100000"/>
              </a:lnSpc>
            </a:pPr>
            <a:r>
              <a:rPr lang="en-GB" dirty="0"/>
              <a:t>A more equal future</a:t>
            </a:r>
            <a:br>
              <a:rPr lang="en-GB" sz="2200" b="0" dirty="0"/>
            </a:br>
            <a:r>
              <a:rPr lang="en-GB" sz="2200" b="0" dirty="0"/>
              <a:t> </a:t>
            </a: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B2E023E0-206B-C253-42E7-F40D0FB99649}"/>
              </a:ext>
            </a:extLst>
          </p:cNvPr>
          <p:cNvSpPr>
            <a:spLocks noGrp="1"/>
          </p:cNvSpPr>
          <p:nvPr>
            <p:ph idx="1"/>
          </p:nvPr>
        </p:nvSpPr>
        <p:spPr>
          <a:xfrm>
            <a:off x="467935" y="1199536"/>
            <a:ext cx="11048756" cy="4839758"/>
          </a:xfrm>
        </p:spPr>
        <p:txBody>
          <a:bodyPr vert="horz" lIns="91440" tIns="45720" rIns="91440" bIns="45720" numCol="1" rtlCol="0" anchor="t">
            <a:noAutofit/>
          </a:bodyPr>
          <a:lstStyle/>
          <a:p>
            <a:pPr>
              <a:lnSpc>
                <a:spcPct val="100000"/>
              </a:lnSpc>
              <a:spcBef>
                <a:spcPts val="0"/>
              </a:spcBef>
              <a:spcAft>
                <a:spcPts val="1200"/>
              </a:spcAft>
            </a:pPr>
            <a:r>
              <a:rPr lang="en-GB" sz="1800" b="1" dirty="0">
                <a:solidFill>
                  <a:prstClr val="black"/>
                </a:solidFill>
                <a:latin typeface="Arial"/>
                <a:cs typeface="Arial"/>
              </a:rPr>
              <a:t>Year one actions – what we are doing now: </a:t>
            </a:r>
            <a:endParaRPr lang="en-GB" sz="1800" dirty="0">
              <a:solidFill>
                <a:prstClr val="black"/>
              </a:solidFill>
              <a:latin typeface="Arial"/>
              <a:cs typeface="Arial"/>
            </a:endParaRPr>
          </a:p>
          <a:p>
            <a:pPr marL="285750" indent="-285750">
              <a:lnSpc>
                <a:spcPct val="100000"/>
              </a:lnSpc>
              <a:spcBef>
                <a:spcPts val="0"/>
              </a:spcBef>
              <a:spcAft>
                <a:spcPts val="1200"/>
              </a:spcAft>
              <a:buChar char="•"/>
            </a:pPr>
            <a:endParaRPr lang="en-GB" sz="1800" dirty="0">
              <a:solidFill>
                <a:prstClr val="black"/>
              </a:solidFill>
              <a:latin typeface="Arial"/>
              <a:cs typeface="Arial"/>
            </a:endParaRPr>
          </a:p>
          <a:p>
            <a:pPr marL="285750" indent="-285750">
              <a:lnSpc>
                <a:spcPct val="100000"/>
              </a:lnSpc>
              <a:spcBef>
                <a:spcPts val="0"/>
              </a:spcBef>
              <a:spcAft>
                <a:spcPts val="1200"/>
              </a:spcAft>
              <a:buChar char="•"/>
            </a:pPr>
            <a:r>
              <a:rPr lang="en-GB" sz="1800" dirty="0">
                <a:solidFill>
                  <a:prstClr val="black"/>
                </a:solidFill>
                <a:latin typeface="Arial"/>
                <a:cs typeface="Arial"/>
              </a:rPr>
              <a:t>Delivery of the </a:t>
            </a:r>
            <a:r>
              <a:rPr lang="en-GB" sz="1800" b="1" dirty="0">
                <a:solidFill>
                  <a:prstClr val="black"/>
                </a:solidFill>
                <a:latin typeface="Arial"/>
                <a:cs typeface="Arial"/>
              </a:rPr>
              <a:t>Workforce Inclusion Programme </a:t>
            </a:r>
            <a:r>
              <a:rPr lang="en-GB" sz="1800" dirty="0">
                <a:solidFill>
                  <a:prstClr val="black"/>
                </a:solidFill>
                <a:latin typeface="Arial"/>
                <a:cs typeface="Arial"/>
              </a:rPr>
              <a:t>GM Councils, GMCA, GMFRS, TfGM and Growth Company </a:t>
            </a:r>
            <a:endParaRPr lang="en-US" dirty="0">
              <a:solidFill>
                <a:prstClr val="black"/>
              </a:solidFill>
            </a:endParaRPr>
          </a:p>
          <a:p>
            <a:pPr marL="285750" lvl="0" indent="-285750">
              <a:lnSpc>
                <a:spcPct val="100000"/>
              </a:lnSpc>
              <a:spcBef>
                <a:spcPts val="0"/>
              </a:spcBef>
              <a:spcAft>
                <a:spcPts val="1200"/>
              </a:spcAft>
              <a:buFont typeface="Arial" panose="020B0604020202020204" pitchFamily="34" charset="0"/>
              <a:buChar char="•"/>
              <a:defRPr/>
            </a:pPr>
            <a:r>
              <a:rPr lang="en-GB" sz="1800" dirty="0">
                <a:solidFill>
                  <a:prstClr val="black"/>
                </a:solidFill>
                <a:latin typeface="Arial"/>
                <a:cs typeface="Arial"/>
              </a:rPr>
              <a:t>Implementation of the </a:t>
            </a:r>
            <a:r>
              <a:rPr lang="en-GB" sz="1800" b="1" dirty="0">
                <a:solidFill>
                  <a:prstClr val="black"/>
                </a:solidFill>
                <a:latin typeface="Arial"/>
                <a:cs typeface="Arial"/>
              </a:rPr>
              <a:t>Race Equity Framework</a:t>
            </a:r>
            <a:r>
              <a:rPr lang="en-GB" sz="1800" dirty="0">
                <a:solidFill>
                  <a:prstClr val="black"/>
                </a:solidFill>
                <a:latin typeface="Arial"/>
                <a:cs typeface="Arial"/>
              </a:rPr>
              <a:t> in GM Councils, GMCA, and TfGM </a:t>
            </a:r>
          </a:p>
          <a:p>
            <a:pPr marL="285750" lvl="0" indent="-285750">
              <a:lnSpc>
                <a:spcPct val="100000"/>
              </a:lnSpc>
              <a:spcBef>
                <a:spcPts val="0"/>
              </a:spcBef>
              <a:spcAft>
                <a:spcPts val="1200"/>
              </a:spcAft>
              <a:buFont typeface="Arial" panose="020B0604020202020204" pitchFamily="34" charset="0"/>
              <a:buChar char="•"/>
              <a:defRPr/>
            </a:pPr>
            <a:r>
              <a:rPr lang="en-GB" sz="1800" dirty="0">
                <a:solidFill>
                  <a:prstClr val="black"/>
                </a:solidFill>
                <a:latin typeface="Arial"/>
                <a:cs typeface="Arial"/>
              </a:rPr>
              <a:t>Delivery of the 2025 </a:t>
            </a:r>
            <a:r>
              <a:rPr lang="en-GB" sz="1800" b="1" dirty="0">
                <a:solidFill>
                  <a:prstClr val="black"/>
                </a:solidFill>
                <a:latin typeface="Arial"/>
                <a:cs typeface="Arial"/>
              </a:rPr>
              <a:t>Civic Leadership Programme and Alumni Network </a:t>
            </a:r>
          </a:p>
          <a:p>
            <a:pPr marL="285750" lvl="0" indent="-285750">
              <a:lnSpc>
                <a:spcPct val="100000"/>
              </a:lnSpc>
              <a:spcBef>
                <a:spcPts val="0"/>
              </a:spcBef>
              <a:spcAft>
                <a:spcPts val="1200"/>
              </a:spcAft>
              <a:buFont typeface="Arial" panose="020B0604020202020204" pitchFamily="34" charset="0"/>
              <a:buChar char="•"/>
              <a:defRPr/>
            </a:pPr>
            <a:r>
              <a:rPr lang="en-GB" sz="1800" dirty="0">
                <a:solidFill>
                  <a:prstClr val="black"/>
                </a:solidFill>
                <a:latin typeface="Arial"/>
                <a:cs typeface="Arial"/>
              </a:rPr>
              <a:t>Implementation of the </a:t>
            </a:r>
            <a:r>
              <a:rPr lang="en-GB" sz="1800" b="1" dirty="0">
                <a:solidFill>
                  <a:prstClr val="black"/>
                </a:solidFill>
                <a:latin typeface="Arial"/>
                <a:cs typeface="Arial"/>
              </a:rPr>
              <a:t>Faith, Belief and Interfaith Covenant in GMCA</a:t>
            </a:r>
          </a:p>
          <a:p>
            <a:pPr marL="285750" lvl="0" indent="-285750">
              <a:lnSpc>
                <a:spcPct val="100000"/>
              </a:lnSpc>
              <a:spcBef>
                <a:spcPts val="0"/>
              </a:spcBef>
              <a:spcAft>
                <a:spcPts val="1200"/>
              </a:spcAft>
              <a:buFont typeface="Arial" panose="020B0604020202020204" pitchFamily="34" charset="0"/>
              <a:buChar char="•"/>
              <a:defRPr/>
            </a:pPr>
            <a:r>
              <a:rPr lang="en-GB" sz="1800" dirty="0">
                <a:solidFill>
                  <a:prstClr val="black"/>
                </a:solidFill>
                <a:latin typeface="Arial"/>
                <a:cs typeface="Arial"/>
              </a:rPr>
              <a:t>Commissioning of </a:t>
            </a:r>
            <a:r>
              <a:rPr lang="en-GB" sz="1800" b="1" dirty="0">
                <a:solidFill>
                  <a:prstClr val="black"/>
                </a:solidFill>
                <a:latin typeface="Arial"/>
                <a:cs typeface="Arial"/>
              </a:rPr>
              <a:t>Equality Panel</a:t>
            </a:r>
            <a:r>
              <a:rPr lang="en-GB" sz="1800" dirty="0">
                <a:solidFill>
                  <a:prstClr val="black"/>
                </a:solidFill>
                <a:latin typeface="Arial"/>
                <a:cs typeface="Arial"/>
              </a:rPr>
              <a:t> facilitation and annual report of Equality Panel activity and impact </a:t>
            </a:r>
          </a:p>
          <a:p>
            <a:pPr marL="285750" lvl="0" indent="-285750">
              <a:lnSpc>
                <a:spcPct val="100000"/>
              </a:lnSpc>
              <a:spcBef>
                <a:spcPts val="0"/>
              </a:spcBef>
              <a:spcAft>
                <a:spcPts val="1200"/>
              </a:spcAft>
              <a:buFont typeface="Arial" panose="020B0604020202020204" pitchFamily="34" charset="0"/>
              <a:buChar char="•"/>
              <a:defRPr/>
            </a:pPr>
            <a:r>
              <a:rPr lang="en-GB" sz="1800" dirty="0">
                <a:solidFill>
                  <a:prstClr val="black"/>
                </a:solidFill>
                <a:latin typeface="Arial"/>
                <a:cs typeface="Arial"/>
              </a:rPr>
              <a:t>Support Local Authorities to create and deliver </a:t>
            </a:r>
            <a:r>
              <a:rPr lang="en-GB" sz="1800" b="1" dirty="0">
                <a:solidFill>
                  <a:prstClr val="black"/>
                </a:solidFill>
                <a:latin typeface="Arial"/>
                <a:cs typeface="Arial"/>
              </a:rPr>
              <a:t>age-friendly delivery plans</a:t>
            </a:r>
            <a:r>
              <a:rPr lang="en-GB" sz="1800" dirty="0">
                <a:solidFill>
                  <a:prstClr val="black"/>
                </a:solidFill>
                <a:latin typeface="Arial"/>
                <a:cs typeface="Arial"/>
              </a:rPr>
              <a:t>, focused on tackling inequalities in ageing.</a:t>
            </a:r>
          </a:p>
        </p:txBody>
      </p:sp>
    </p:spTree>
    <p:extLst>
      <p:ext uri="{BB962C8B-B14F-4D97-AF65-F5344CB8AC3E}">
        <p14:creationId xmlns:p14="http://schemas.microsoft.com/office/powerpoint/2010/main" val="2928400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BDAB7-6B1D-4A36-886C-042978AE2F98}"/>
              </a:ext>
            </a:extLst>
          </p:cNvPr>
          <p:cNvSpPr>
            <a:spLocks noGrp="1"/>
          </p:cNvSpPr>
          <p:nvPr>
            <p:ph type="title"/>
          </p:nvPr>
        </p:nvSpPr>
        <p:spPr/>
        <p:txBody>
          <a:bodyPr/>
          <a:lstStyle/>
          <a:p>
            <a:r>
              <a:rPr lang="en-GB" dirty="0"/>
              <a:t>GMS Delivery plan</a:t>
            </a:r>
          </a:p>
        </p:txBody>
      </p:sp>
      <p:sp>
        <p:nvSpPr>
          <p:cNvPr id="3" name="Content Placeholder 2">
            <a:extLst>
              <a:ext uri="{FF2B5EF4-FFF2-40B4-BE49-F238E27FC236}">
                <a16:creationId xmlns:a16="http://schemas.microsoft.com/office/drawing/2014/main" id="{73447B3A-0C6F-4676-C206-C1B972ED029B}"/>
              </a:ext>
            </a:extLst>
          </p:cNvPr>
          <p:cNvSpPr>
            <a:spLocks noGrp="1"/>
          </p:cNvSpPr>
          <p:nvPr>
            <p:ph idx="1"/>
          </p:nvPr>
        </p:nvSpPr>
        <p:spPr>
          <a:xfrm>
            <a:off x="370114" y="1502229"/>
            <a:ext cx="11723915" cy="4474028"/>
          </a:xfrm>
        </p:spPr>
        <p:txBody>
          <a:bodyPr>
            <a:normAutofit fontScale="85000" lnSpcReduction="10000"/>
          </a:bodyPr>
          <a:lstStyle/>
          <a:p>
            <a:pPr>
              <a:lnSpc>
                <a:spcPct val="120000"/>
              </a:lnSpc>
            </a:pPr>
            <a:r>
              <a:rPr lang="en-GB" sz="2400" dirty="0">
                <a:latin typeface="Arial"/>
                <a:cs typeface="Arial"/>
              </a:rPr>
              <a:t>The GMS Delivery Plan has been developed with input from partners across the system and shows:</a:t>
            </a:r>
          </a:p>
          <a:p>
            <a:pPr marL="342900" indent="-342900">
              <a:lnSpc>
                <a:spcPct val="120000"/>
              </a:lnSpc>
              <a:buFont typeface="Arial" panose="020B0604020202020204" pitchFamily="34" charset="0"/>
              <a:buChar char="•"/>
            </a:pPr>
            <a:r>
              <a:rPr lang="en-GB" sz="2400" dirty="0">
                <a:latin typeface="Arial"/>
                <a:cs typeface="Arial"/>
              </a:rPr>
              <a:t>The tangible </a:t>
            </a:r>
            <a:r>
              <a:rPr lang="en-GB" sz="2400" b="1" dirty="0">
                <a:latin typeface="Arial"/>
                <a:cs typeface="Arial"/>
              </a:rPr>
              <a:t>actions and end states </a:t>
            </a:r>
            <a:r>
              <a:rPr lang="en-GB" sz="2400" dirty="0">
                <a:latin typeface="Arial"/>
                <a:cs typeface="Arial"/>
              </a:rPr>
              <a:t>across our 7 workstreams. </a:t>
            </a:r>
          </a:p>
          <a:p>
            <a:pPr marL="342900" indent="-342900">
              <a:lnSpc>
                <a:spcPct val="120000"/>
              </a:lnSpc>
              <a:buFont typeface="Arial" panose="020B0604020202020204" pitchFamily="34" charset="0"/>
              <a:buChar char="•"/>
            </a:pPr>
            <a:r>
              <a:rPr lang="en-GB" sz="2400" dirty="0">
                <a:latin typeface="Arial"/>
                <a:cs typeface="Arial"/>
              </a:rPr>
              <a:t>How our 7 workstreams will be delivered in a way that ensures </a:t>
            </a:r>
            <a:r>
              <a:rPr lang="en-GB" sz="2400" b="1" dirty="0">
                <a:latin typeface="Arial"/>
                <a:cs typeface="Arial"/>
              </a:rPr>
              <a:t>a greener and more equal future </a:t>
            </a:r>
            <a:r>
              <a:rPr lang="en-GB" sz="2400" dirty="0">
                <a:latin typeface="Arial"/>
                <a:cs typeface="Arial"/>
              </a:rPr>
              <a:t>for all. </a:t>
            </a:r>
          </a:p>
          <a:p>
            <a:pPr marL="342900" indent="-342900">
              <a:lnSpc>
                <a:spcPct val="120000"/>
              </a:lnSpc>
              <a:buFont typeface="Arial" panose="020B0604020202020204" pitchFamily="34" charset="0"/>
              <a:buChar char="•"/>
            </a:pPr>
            <a:r>
              <a:rPr lang="en-GB" sz="2400" dirty="0">
                <a:latin typeface="Arial"/>
                <a:cs typeface="Arial"/>
              </a:rPr>
              <a:t>Once in motion, the </a:t>
            </a:r>
            <a:r>
              <a:rPr lang="en-GB" sz="2400" b="1" dirty="0">
                <a:latin typeface="Arial"/>
                <a:cs typeface="Arial"/>
              </a:rPr>
              <a:t>delivery plan will be updated by workstream leads every quarter </a:t>
            </a:r>
            <a:r>
              <a:rPr lang="en-GB" sz="2400" dirty="0">
                <a:latin typeface="Arial"/>
                <a:cs typeface="Arial"/>
              </a:rPr>
              <a:t>to show progress on delivery (starting from quarter ending March 26). </a:t>
            </a:r>
            <a:endParaRPr lang="en-GB" sz="2400" b="1" dirty="0">
              <a:latin typeface="Arial"/>
              <a:cs typeface="Arial"/>
            </a:endParaRPr>
          </a:p>
          <a:p>
            <a:pPr marL="342900" indent="-342900">
              <a:lnSpc>
                <a:spcPct val="120000"/>
              </a:lnSpc>
              <a:buFont typeface="Arial" panose="020B0604020202020204" pitchFamily="34" charset="0"/>
              <a:buChar char="•"/>
            </a:pPr>
            <a:r>
              <a:rPr lang="en-GB" sz="2400" b="1" dirty="0">
                <a:latin typeface="Arial"/>
                <a:cs typeface="Arial"/>
              </a:rPr>
              <a:t>A yearly performance report </a:t>
            </a:r>
            <a:r>
              <a:rPr lang="en-GB" sz="2400" dirty="0">
                <a:latin typeface="Arial"/>
                <a:cs typeface="Arial"/>
              </a:rPr>
              <a:t>will be published in-line with the performance framework approved at June GMCA meeting (starting from July 26, 1 year post strategy launch).</a:t>
            </a:r>
          </a:p>
          <a:p>
            <a:pPr>
              <a:lnSpc>
                <a:spcPct val="120000"/>
              </a:lnSpc>
            </a:pPr>
            <a:r>
              <a:rPr lang="en-GB" sz="2400" dirty="0"/>
              <a:t>The GMS Delivery Plan is a comprehensive document containing over 100 individual items to be monitored. </a:t>
            </a:r>
            <a:r>
              <a:rPr lang="en-GB" sz="2400" b="1" dirty="0"/>
              <a:t>This summary version highlights some of the key actions planned, </a:t>
            </a:r>
            <a:r>
              <a:rPr lang="en-GB" sz="2400" dirty="0"/>
              <a:t>to achieve the end states on the workstreams,  and what activity is taking place right now</a:t>
            </a:r>
            <a:r>
              <a:rPr lang="en-GB" sz="2400" dirty="0">
                <a:latin typeface="Arial"/>
                <a:cs typeface="Arial"/>
              </a:rPr>
              <a:t>.</a:t>
            </a:r>
            <a:endParaRPr lang="en-GB" dirty="0"/>
          </a:p>
        </p:txBody>
      </p:sp>
    </p:spTree>
    <p:extLst>
      <p:ext uri="{BB962C8B-B14F-4D97-AF65-F5344CB8AC3E}">
        <p14:creationId xmlns:p14="http://schemas.microsoft.com/office/powerpoint/2010/main" val="2613957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08061-29D0-E0EE-7B80-07D0920E8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DF9ED6-1DC1-1186-C6D0-203A9A382203}"/>
              </a:ext>
            </a:extLst>
          </p:cNvPr>
          <p:cNvSpPr>
            <a:spLocks noGrp="1"/>
          </p:cNvSpPr>
          <p:nvPr>
            <p:ph type="title"/>
          </p:nvPr>
        </p:nvSpPr>
        <p:spPr>
          <a:xfrm>
            <a:off x="467935" y="329126"/>
            <a:ext cx="11304965" cy="1325563"/>
          </a:xfrm>
        </p:spPr>
        <p:txBody>
          <a:bodyPr>
            <a:normAutofit fontScale="90000"/>
          </a:bodyPr>
          <a:lstStyle/>
          <a:p>
            <a:pPr>
              <a:lnSpc>
                <a:spcPct val="100000"/>
              </a:lnSpc>
            </a:pPr>
            <a:r>
              <a:rPr lang="en-GB" dirty="0"/>
              <a:t>Healthy Homes for all</a:t>
            </a:r>
            <a:br>
              <a:rPr lang="en-GB" dirty="0"/>
            </a:br>
            <a:r>
              <a:rPr lang="en-GB" sz="2200" b="0" dirty="0"/>
              <a:t>End state: Everyone will live in a good, warm, safe place they can call home. With support from the Government, our Housing First approach and unit will turn the tide on the housing crisis. </a:t>
            </a: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5A8EC6CF-F036-90A4-1751-16C5BD76A6E0}"/>
              </a:ext>
            </a:extLst>
          </p:cNvPr>
          <p:cNvSpPr>
            <a:spLocks noGrp="1"/>
          </p:cNvSpPr>
          <p:nvPr>
            <p:ph idx="1"/>
          </p:nvPr>
        </p:nvSpPr>
        <p:spPr>
          <a:xfrm>
            <a:off x="419101" y="1654689"/>
            <a:ext cx="11181864" cy="4564583"/>
          </a:xfrm>
        </p:spPr>
        <p:txBody>
          <a:bodyPr vert="horz" lIns="91440" tIns="45720" rIns="91440" bIns="45720" numCol="1" rtlCol="0" anchor="t">
            <a:normAutofit fontScale="32500" lnSpcReduction="20000"/>
          </a:bodyPr>
          <a:lstStyle/>
          <a:p>
            <a:pPr>
              <a:lnSpc>
                <a:spcPct val="120000"/>
              </a:lnSpc>
            </a:pPr>
            <a:r>
              <a:rPr lang="en-GB" sz="4900" b="1" dirty="0">
                <a:latin typeface="Arial"/>
                <a:cs typeface="Arial"/>
              </a:rPr>
              <a:t>GMS delivery plan activity:</a:t>
            </a:r>
            <a:endParaRPr lang="en-US" sz="4900" b="1" dirty="0"/>
          </a:p>
          <a:p>
            <a:pPr marL="285750" indent="-285750">
              <a:lnSpc>
                <a:spcPct val="120000"/>
              </a:lnSpc>
              <a:buFont typeface="Arial,Sans-Serif" panose="020B0604020202020204" pitchFamily="34" charset="0"/>
              <a:buChar char="•"/>
            </a:pPr>
            <a:r>
              <a:rPr lang="en-GB" sz="4900" dirty="0">
                <a:latin typeface="Arial"/>
                <a:cs typeface="Arial"/>
              </a:rPr>
              <a:t>By 2027 we will be </a:t>
            </a:r>
            <a:r>
              <a:rPr lang="en-GB" sz="4900" b="1" dirty="0">
                <a:latin typeface="Arial"/>
                <a:cs typeface="Arial"/>
              </a:rPr>
              <a:t>building more social housing than we are losing </a:t>
            </a:r>
            <a:r>
              <a:rPr lang="en-GB" sz="4900" dirty="0">
                <a:latin typeface="Arial"/>
                <a:cs typeface="Arial"/>
              </a:rPr>
              <a:t>through right to buy, working with Homes England to prioritise funding in GM for the Social and Affordable Homes Programme. </a:t>
            </a:r>
            <a:endParaRPr lang="en-US" sz="4900" dirty="0">
              <a:latin typeface="Arial"/>
              <a:cs typeface="Arial"/>
            </a:endParaRPr>
          </a:p>
          <a:p>
            <a:pPr marL="285750" indent="-285750">
              <a:lnSpc>
                <a:spcPct val="120000"/>
              </a:lnSpc>
              <a:buFont typeface="Arial" panose="020B0604020202020204" pitchFamily="34" charset="0"/>
              <a:buChar char="•"/>
            </a:pPr>
            <a:r>
              <a:rPr lang="en-GB" sz="4900" dirty="0">
                <a:latin typeface="Arial"/>
                <a:cs typeface="Arial"/>
              </a:rPr>
              <a:t>By 2030 we will aim to </a:t>
            </a:r>
            <a:r>
              <a:rPr lang="en-GB" sz="4900" b="1" dirty="0">
                <a:latin typeface="Arial"/>
                <a:cs typeface="Arial"/>
              </a:rPr>
              <a:t>approve 75,000 new homes </a:t>
            </a:r>
            <a:r>
              <a:rPr lang="en-GB" sz="4900" dirty="0">
                <a:latin typeface="Arial"/>
                <a:cs typeface="Arial"/>
              </a:rPr>
              <a:t>across all 10 local authority areas.</a:t>
            </a:r>
          </a:p>
          <a:p>
            <a:pPr marL="285750" indent="-285750">
              <a:lnSpc>
                <a:spcPct val="120000"/>
              </a:lnSpc>
              <a:buFont typeface="Arial" panose="020B0604020202020204" pitchFamily="34" charset="0"/>
              <a:buChar char="•"/>
            </a:pPr>
            <a:r>
              <a:rPr lang="en-GB" sz="4900" dirty="0">
                <a:latin typeface="Arial"/>
                <a:cs typeface="Arial"/>
              </a:rPr>
              <a:t>By 2030 there will be at least </a:t>
            </a:r>
            <a:r>
              <a:rPr lang="en-GB" sz="4900" b="1" dirty="0">
                <a:latin typeface="Arial"/>
                <a:cs typeface="Arial"/>
              </a:rPr>
              <a:t>10,000 new, energy efficient homes for social rent </a:t>
            </a:r>
            <a:r>
              <a:rPr lang="en-GB" sz="4900" dirty="0">
                <a:latin typeface="Arial"/>
                <a:cs typeface="Arial"/>
              </a:rPr>
              <a:t>across all 10 local authority areas</a:t>
            </a:r>
          </a:p>
          <a:p>
            <a:pPr marL="285750" indent="-285750">
              <a:lnSpc>
                <a:spcPct val="120000"/>
              </a:lnSpc>
              <a:buFont typeface="Arial" panose="020B0604020202020204" pitchFamily="34" charset="0"/>
              <a:buChar char="•"/>
            </a:pPr>
            <a:r>
              <a:rPr lang="en-GB" sz="4900" dirty="0">
                <a:latin typeface="Arial"/>
                <a:cs typeface="Arial"/>
              </a:rPr>
              <a:t>By 2035 the </a:t>
            </a:r>
            <a:r>
              <a:rPr lang="en-GB" sz="4900" b="1" dirty="0">
                <a:latin typeface="Arial"/>
                <a:cs typeface="Arial"/>
              </a:rPr>
              <a:t>quality of rented housing across Greater Manchester will have significantly improved </a:t>
            </a:r>
            <a:r>
              <a:rPr lang="en-GB" sz="4900" dirty="0">
                <a:latin typeface="Arial"/>
                <a:cs typeface="Arial"/>
              </a:rPr>
              <a:t>to coincide with the introduction of the new Decent Homes Standard, with fewer Category 1 Housing Health &amp; Safety Ratings System risks being identified through property checks and other enforcement activity.</a:t>
            </a:r>
          </a:p>
          <a:p>
            <a:pPr marL="285750" indent="-285750">
              <a:lnSpc>
                <a:spcPct val="120000"/>
              </a:lnSpc>
              <a:buFont typeface="Arial" panose="020B0604020202020204" pitchFamily="34" charset="0"/>
              <a:buChar char="•"/>
            </a:pPr>
            <a:r>
              <a:rPr lang="en-GB" sz="4900" dirty="0">
                <a:latin typeface="Arial"/>
                <a:cs typeface="Arial"/>
              </a:rPr>
              <a:t>By 2035 there will be a sustainable </a:t>
            </a:r>
            <a:r>
              <a:rPr lang="en-GB" sz="4900" b="1" dirty="0">
                <a:latin typeface="Arial"/>
                <a:cs typeface="Arial"/>
              </a:rPr>
              <a:t>reduction in the number of families and vulnerable adults in unsuitable temporary accommodation </a:t>
            </a:r>
            <a:r>
              <a:rPr lang="en-GB" sz="4900" dirty="0">
                <a:latin typeface="Arial"/>
                <a:cs typeface="Arial"/>
              </a:rPr>
              <a:t>in GM overall​</a:t>
            </a:r>
          </a:p>
          <a:p>
            <a:pPr marL="285750" indent="-285750">
              <a:lnSpc>
                <a:spcPct val="120000"/>
              </a:lnSpc>
              <a:buFont typeface="Arial" panose="020B0604020202020204" pitchFamily="34" charset="0"/>
              <a:buChar char="•"/>
            </a:pPr>
            <a:r>
              <a:rPr lang="en-GB" sz="4900" dirty="0">
                <a:latin typeface="Arial"/>
                <a:cs typeface="Arial"/>
              </a:rPr>
              <a:t>By 2035 </a:t>
            </a:r>
            <a:r>
              <a:rPr lang="en-GB" sz="4900" b="1" dirty="0">
                <a:latin typeface="Arial"/>
                <a:cs typeface="Arial"/>
              </a:rPr>
              <a:t>Rough sleeping is a rare, brief and non-recurring experience </a:t>
            </a:r>
            <a:r>
              <a:rPr lang="en-GB" sz="4900" dirty="0">
                <a:latin typeface="Arial"/>
                <a:cs typeface="Arial"/>
              </a:rPr>
              <a:t>with homelessness prevention and housing advice fully embedded as a core offer in Live Well</a:t>
            </a:r>
          </a:p>
          <a:p>
            <a:pPr marL="285750" indent="-285750">
              <a:buFont typeface="Arial" panose="020B0604020202020204" pitchFamily="34" charset="0"/>
              <a:buChar char="•"/>
            </a:pPr>
            <a:endParaRPr lang="en-GB" sz="1800" dirty="0"/>
          </a:p>
        </p:txBody>
      </p:sp>
    </p:spTree>
    <p:extLst>
      <p:ext uri="{BB962C8B-B14F-4D97-AF65-F5344CB8AC3E}">
        <p14:creationId xmlns:p14="http://schemas.microsoft.com/office/powerpoint/2010/main" val="65553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41F39-FF05-9318-2601-28A47351F2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8A626-875C-0369-E905-33660FEC632F}"/>
              </a:ext>
            </a:extLst>
          </p:cNvPr>
          <p:cNvSpPr>
            <a:spLocks noGrp="1"/>
          </p:cNvSpPr>
          <p:nvPr>
            <p:ph type="title"/>
          </p:nvPr>
        </p:nvSpPr>
        <p:spPr>
          <a:xfrm>
            <a:off x="467935" y="329126"/>
            <a:ext cx="11304965" cy="799957"/>
          </a:xfrm>
        </p:spPr>
        <p:txBody>
          <a:bodyPr>
            <a:normAutofit/>
          </a:bodyPr>
          <a:lstStyle/>
          <a:p>
            <a:pPr>
              <a:lnSpc>
                <a:spcPct val="100000"/>
              </a:lnSpc>
            </a:pPr>
            <a:r>
              <a:rPr lang="en-GB" dirty="0"/>
              <a:t>Healthy Homes for all</a:t>
            </a:r>
            <a:endParaRPr lang="en-GB" b="0" dirty="0"/>
          </a:p>
        </p:txBody>
      </p:sp>
      <p:sp>
        <p:nvSpPr>
          <p:cNvPr id="5" name="TextBox 4">
            <a:extLst>
              <a:ext uri="{FF2B5EF4-FFF2-40B4-BE49-F238E27FC236}">
                <a16:creationId xmlns:a16="http://schemas.microsoft.com/office/drawing/2014/main" id="{C9660AC8-D093-316F-A8E0-F4962E7F413F}"/>
              </a:ext>
            </a:extLst>
          </p:cNvPr>
          <p:cNvSpPr txBox="1"/>
          <p:nvPr/>
        </p:nvSpPr>
        <p:spPr>
          <a:xfrm>
            <a:off x="467935" y="1566952"/>
            <a:ext cx="11193754" cy="3724096"/>
          </a:xfrm>
          <a:prstGeom prst="rect">
            <a:avLst/>
          </a:prstGeom>
          <a:noFill/>
        </p:spPr>
        <p:txBody>
          <a:bodyPr wrap="square" lIns="91440" tIns="45720" rIns="91440" bIns="45720" rtlCol="0" anchor="t">
            <a:spAutoFit/>
          </a:bodyPr>
          <a:lstStyle/>
          <a:p>
            <a:pPr>
              <a:spcAft>
                <a:spcPts val="1200"/>
              </a:spcAft>
              <a:buFont typeface="Arial" panose="020B0604020202020204" pitchFamily="34" charset="0"/>
            </a:pPr>
            <a:r>
              <a:rPr lang="en-GB" sz="1600" b="1" dirty="0">
                <a:latin typeface="Arial"/>
                <a:cs typeface="Arial"/>
              </a:rPr>
              <a:t>Year one actions – what we are doing now: </a:t>
            </a:r>
          </a:p>
          <a:p>
            <a:pPr marL="285750" indent="-285750">
              <a:spcAft>
                <a:spcPts val="1200"/>
              </a:spcAft>
              <a:buFont typeface="Arial" panose="020B0604020202020204" pitchFamily="34" charset="0"/>
              <a:buChar char="•"/>
            </a:pPr>
            <a:r>
              <a:rPr lang="en-GB" sz="1600" dirty="0">
                <a:latin typeface="Arial"/>
                <a:cs typeface="Arial"/>
              </a:rPr>
              <a:t>Approval of </a:t>
            </a:r>
            <a:r>
              <a:rPr lang="en-GB" sz="1600" b="1" dirty="0">
                <a:latin typeface="Arial"/>
                <a:cs typeface="Arial"/>
              </a:rPr>
              <a:t>GM Temporary Accommodation Supply Programme</a:t>
            </a:r>
          </a:p>
          <a:p>
            <a:pPr marL="285750" indent="-285750">
              <a:spcAft>
                <a:spcPts val="1200"/>
              </a:spcAft>
              <a:buFont typeface="Arial" panose="020B0604020202020204" pitchFamily="34" charset="0"/>
              <a:buChar char="•"/>
            </a:pPr>
            <a:r>
              <a:rPr lang="en-GB" sz="1600" dirty="0">
                <a:latin typeface="Arial"/>
                <a:cs typeface="Arial"/>
              </a:rPr>
              <a:t>Commissioning of all core homelessness and migration programmes complete for the next 4 years, including A Bed Every Night, GM Housing First, Rough Sleeping Accommodation Programme, Inclusion Health Service, Youth Homelessness Prevention Pathfinder and Restricted Eligibility Support Service.</a:t>
            </a:r>
          </a:p>
          <a:p>
            <a:pPr marL="285750" indent="-285750">
              <a:spcAft>
                <a:spcPts val="1200"/>
              </a:spcAft>
              <a:buFont typeface="Arial" panose="020B0604020202020204" pitchFamily="34" charset="0"/>
              <a:buChar char="•"/>
            </a:pPr>
            <a:r>
              <a:rPr lang="en-GB" sz="1600" b="1" dirty="0">
                <a:latin typeface="Arial"/>
                <a:cs typeface="Arial"/>
              </a:rPr>
              <a:t>Housing First Unit launched</a:t>
            </a:r>
          </a:p>
          <a:p>
            <a:pPr marL="285750" indent="-285750">
              <a:spcAft>
                <a:spcPts val="1200"/>
              </a:spcAft>
              <a:buFont typeface="Arial" panose="020B0604020202020204" pitchFamily="34" charset="0"/>
              <a:buChar char="•"/>
            </a:pPr>
            <a:r>
              <a:rPr lang="en-GB" sz="1600" dirty="0">
                <a:latin typeface="Arial"/>
                <a:cs typeface="Arial"/>
              </a:rPr>
              <a:t>Completion of Property Check Salford Pilot and evaluation outcomes. </a:t>
            </a:r>
            <a:r>
              <a:rPr lang="en-GB" sz="1600" dirty="0">
                <a:latin typeface="Arial"/>
                <a:ea typeface="+mn-lt"/>
                <a:cs typeface="+mn-lt"/>
              </a:rPr>
              <a:t>A</a:t>
            </a:r>
            <a:r>
              <a:rPr lang="en-GB" sz="1600" b="1" dirty="0">
                <a:latin typeface="Arial"/>
                <a:ea typeface="+mn-lt"/>
                <a:cs typeface="+mn-lt"/>
              </a:rPr>
              <a:t>dditional funding delivered to support council capacity to deliver checks</a:t>
            </a:r>
          </a:p>
          <a:p>
            <a:pPr marL="285750" indent="-285750">
              <a:spcAft>
                <a:spcPts val="1200"/>
              </a:spcAft>
              <a:buFont typeface="Arial" panose="020B0604020202020204" pitchFamily="34" charset="0"/>
              <a:buChar char="•"/>
            </a:pPr>
            <a:r>
              <a:rPr lang="en-GB" sz="1600" b="1" dirty="0">
                <a:latin typeface="Arial"/>
                <a:cs typeface="Arial"/>
              </a:rPr>
              <a:t>200,000</a:t>
            </a:r>
            <a:r>
              <a:rPr lang="en-GB" sz="1600" dirty="0">
                <a:latin typeface="Arial"/>
                <a:cs typeface="Arial"/>
              </a:rPr>
              <a:t> properties owned by landlords signed up as Supporters of the </a:t>
            </a:r>
            <a:r>
              <a:rPr lang="en-GB" sz="1600" b="1" dirty="0">
                <a:latin typeface="Arial"/>
                <a:cs typeface="Arial"/>
              </a:rPr>
              <a:t>Good Landlord Charter.</a:t>
            </a:r>
          </a:p>
          <a:p>
            <a:pPr marL="285750" indent="-285750">
              <a:spcAft>
                <a:spcPts val="1200"/>
              </a:spcAft>
              <a:buFont typeface="Arial" panose="020B0604020202020204" pitchFamily="34" charset="0"/>
              <a:buChar char="•"/>
            </a:pPr>
            <a:r>
              <a:rPr lang="en-GB" sz="1600" dirty="0">
                <a:latin typeface="Arial"/>
                <a:cs typeface="Arial"/>
              </a:rPr>
              <a:t>Development of</a:t>
            </a:r>
            <a:r>
              <a:rPr lang="en-GB" sz="1600" b="1" dirty="0">
                <a:latin typeface="Arial"/>
                <a:cs typeface="Arial"/>
              </a:rPr>
              <a:t> integrated pipeline for social and affordable housing</a:t>
            </a:r>
            <a:r>
              <a:rPr lang="en-GB" sz="1600" dirty="0">
                <a:latin typeface="Arial"/>
                <a:cs typeface="Arial"/>
              </a:rPr>
              <a:t> programme with agreement with HE on approach to prioritising funding in GM for Social &amp; Affordable Homes Programme (SAHP) </a:t>
            </a:r>
          </a:p>
        </p:txBody>
      </p:sp>
    </p:spTree>
    <p:extLst>
      <p:ext uri="{BB962C8B-B14F-4D97-AF65-F5344CB8AC3E}">
        <p14:creationId xmlns:p14="http://schemas.microsoft.com/office/powerpoint/2010/main" val="2217431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42DF4-DD7E-E2FE-061B-6C2D3ADD76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DA61EC-634B-40C7-236D-CBCA997B6EF8}"/>
              </a:ext>
            </a:extLst>
          </p:cNvPr>
          <p:cNvSpPr>
            <a:spLocks noGrp="1"/>
          </p:cNvSpPr>
          <p:nvPr>
            <p:ph type="title"/>
          </p:nvPr>
        </p:nvSpPr>
        <p:spPr>
          <a:xfrm>
            <a:off x="254778" y="54806"/>
            <a:ext cx="11552412" cy="1368695"/>
          </a:xfrm>
        </p:spPr>
        <p:txBody>
          <a:bodyPr>
            <a:normAutofit fontScale="90000"/>
          </a:bodyPr>
          <a:lstStyle/>
          <a:p>
            <a:pPr>
              <a:lnSpc>
                <a:spcPct val="100000"/>
              </a:lnSpc>
            </a:pPr>
            <a:r>
              <a:rPr lang="en-GB" dirty="0">
                <a:latin typeface="Arial"/>
                <a:cs typeface="Arial"/>
              </a:rPr>
              <a:t>Safe and Strong Communities</a:t>
            </a:r>
            <a:br>
              <a:rPr lang="en-GB" dirty="0"/>
            </a:br>
            <a:r>
              <a:rPr lang="en-GB" sz="2200" b="0" dirty="0">
                <a:latin typeface="Arial"/>
                <a:cs typeface="Arial"/>
              </a:rPr>
              <a:t>End state: Our streets and public transport system will be safe and clean in peaceful, integrated and welcoming communities. We’ll have consistently high performing police and fire services.  </a:t>
            </a:r>
            <a:br>
              <a:rPr lang="en-GB" sz="3100" b="0" dirty="0"/>
            </a:b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BFD94AFD-80E9-6E2E-A9F4-C66CC6BAF0D0}"/>
              </a:ext>
            </a:extLst>
          </p:cNvPr>
          <p:cNvSpPr>
            <a:spLocks noGrp="1"/>
          </p:cNvSpPr>
          <p:nvPr>
            <p:ph idx="1"/>
          </p:nvPr>
        </p:nvSpPr>
        <p:spPr>
          <a:xfrm>
            <a:off x="263490" y="1423501"/>
            <a:ext cx="11550198" cy="4753663"/>
          </a:xfrm>
        </p:spPr>
        <p:txBody>
          <a:bodyPr vert="horz" lIns="91440" tIns="45720" rIns="91440" bIns="45720" numCol="1" rtlCol="0" anchor="t">
            <a:normAutofit fontScale="25000" lnSpcReduction="20000"/>
          </a:bodyPr>
          <a:lstStyle/>
          <a:p>
            <a:r>
              <a:rPr lang="en-GB" sz="5600" dirty="0">
                <a:latin typeface="Arial"/>
                <a:cs typeface="Arial"/>
              </a:rPr>
              <a:t>GMS delivery plan activity:</a:t>
            </a:r>
            <a:endParaRPr lang="en-US" sz="5600" dirty="0"/>
          </a:p>
          <a:p>
            <a:pPr marL="285750" indent="-285750">
              <a:lnSpc>
                <a:spcPct val="120000"/>
              </a:lnSpc>
              <a:buFont typeface="Arial,Sans-Serif" panose="020B0604020202020204" pitchFamily="34" charset="0"/>
              <a:buChar char="•"/>
            </a:pPr>
            <a:r>
              <a:rPr lang="en-GB" sz="5600" dirty="0">
                <a:latin typeface="Arial"/>
                <a:cs typeface="Arial"/>
              </a:rPr>
              <a:t>By 2029 </a:t>
            </a:r>
            <a:r>
              <a:rPr lang="en-GB" sz="5600" b="1" dirty="0">
                <a:latin typeface="Arial"/>
                <a:cs typeface="Arial"/>
              </a:rPr>
              <a:t>Operation Vulcan </a:t>
            </a:r>
            <a:r>
              <a:rPr lang="en-GB" sz="5600" dirty="0">
                <a:latin typeface="Arial"/>
                <a:cs typeface="Arial"/>
              </a:rPr>
              <a:t>will be deployed to areas experiencing high levels of harm and crime in each of GM's 10 LAs, leading to reduced crime and anti-social behaviour.</a:t>
            </a:r>
            <a:endParaRPr lang="en-US" sz="5600" dirty="0">
              <a:latin typeface="Arial"/>
              <a:cs typeface="Arial"/>
            </a:endParaRPr>
          </a:p>
          <a:p>
            <a:pPr marL="285750" indent="-285750">
              <a:lnSpc>
                <a:spcPct val="120000"/>
              </a:lnSpc>
              <a:buFont typeface="Arial,Sans-Serif" panose="020B0604020202020204" pitchFamily="34" charset="0"/>
              <a:buChar char="•"/>
            </a:pPr>
            <a:r>
              <a:rPr lang="en-GB" sz="5600" dirty="0">
                <a:latin typeface="Arial"/>
                <a:cs typeface="Arial"/>
              </a:rPr>
              <a:t>By 2029 there will be </a:t>
            </a:r>
            <a:r>
              <a:rPr lang="en-GB" sz="5600" b="1" dirty="0">
                <a:latin typeface="Arial"/>
                <a:cs typeface="Arial"/>
              </a:rPr>
              <a:t>sustained improvements in perceptions of safety on and patronage on the Bee Network</a:t>
            </a:r>
            <a:r>
              <a:rPr lang="en-GB" sz="5600" dirty="0">
                <a:latin typeface="Arial"/>
                <a:cs typeface="Arial"/>
              </a:rPr>
              <a:t>, and by 2035 the </a:t>
            </a:r>
            <a:r>
              <a:rPr lang="en-GB" sz="5600" b="1" dirty="0">
                <a:latin typeface="Arial"/>
                <a:cs typeface="Arial"/>
              </a:rPr>
              <a:t>Bee Network will be the safest in the country </a:t>
            </a:r>
            <a:endParaRPr lang="en-GB" sz="5600" dirty="0">
              <a:latin typeface="Arial"/>
              <a:cs typeface="Arial"/>
            </a:endParaRPr>
          </a:p>
          <a:p>
            <a:pPr marL="285750" indent="-285750">
              <a:lnSpc>
                <a:spcPct val="120000"/>
              </a:lnSpc>
              <a:buFont typeface="Arial,Sans-Serif" panose="020B0604020202020204" pitchFamily="34" charset="0"/>
              <a:buChar char="•"/>
            </a:pPr>
            <a:r>
              <a:rPr lang="en-GB" sz="5600" dirty="0">
                <a:latin typeface="Arial"/>
                <a:cs typeface="Arial"/>
              </a:rPr>
              <a:t>By 2029, GM will be a</a:t>
            </a:r>
            <a:r>
              <a:rPr lang="en-GB" sz="5600" b="1" dirty="0">
                <a:latin typeface="Arial"/>
                <a:cs typeface="Arial"/>
              </a:rPr>
              <a:t> national pioneer for cohesion</a:t>
            </a:r>
            <a:r>
              <a:rPr lang="en-GB" sz="5600" dirty="0">
                <a:latin typeface="Arial"/>
                <a:cs typeface="Arial"/>
              </a:rPr>
              <a:t> with an integrated approach to managing the impact of asylum and immigration, tackling emerging threats of violence, and supporting young people via VRU and safeguarding hubs. Education settings will promote belonging and resilience, and funding will be aligned where possible to empower residents to build stronger communities as part of Live Well.</a:t>
            </a:r>
            <a:endParaRPr lang="en-GB" dirty="0"/>
          </a:p>
          <a:p>
            <a:pPr marL="285750" indent="-285750">
              <a:lnSpc>
                <a:spcPct val="120000"/>
              </a:lnSpc>
              <a:buFont typeface="Arial,Sans-Serif" panose="020B0604020202020204" pitchFamily="34" charset="0"/>
              <a:buChar char="•"/>
            </a:pPr>
            <a:r>
              <a:rPr lang="en-GB" sz="5600" dirty="0">
                <a:latin typeface="Arial"/>
                <a:cs typeface="Arial"/>
              </a:rPr>
              <a:t>By 2035 </a:t>
            </a:r>
            <a:r>
              <a:rPr lang="en-GB" sz="5600" b="1" dirty="0">
                <a:latin typeface="Arial"/>
                <a:cs typeface="Arial"/>
              </a:rPr>
              <a:t>95% of residents will reporting feeling safe </a:t>
            </a:r>
            <a:r>
              <a:rPr lang="en-GB" sz="5600" dirty="0">
                <a:latin typeface="Arial"/>
                <a:cs typeface="Arial"/>
              </a:rPr>
              <a:t>in their local area</a:t>
            </a:r>
            <a:endParaRPr lang="en-GB" dirty="0"/>
          </a:p>
          <a:p>
            <a:pPr marL="285750" indent="-285750">
              <a:lnSpc>
                <a:spcPct val="120000"/>
              </a:lnSpc>
              <a:buFont typeface="Arial" panose="020B0604020202020204" pitchFamily="34" charset="0"/>
              <a:buChar char="•"/>
            </a:pPr>
            <a:r>
              <a:rPr lang="en-GB" sz="5600" dirty="0">
                <a:latin typeface="Arial"/>
                <a:cs typeface="Arial"/>
              </a:rPr>
              <a:t>By 2035 Greater Manchester will experience </a:t>
            </a:r>
            <a:r>
              <a:rPr lang="en-GB" sz="5600" b="1" dirty="0">
                <a:latin typeface="Arial"/>
                <a:cs typeface="Arial"/>
              </a:rPr>
              <a:t>50% fewer knife crimes</a:t>
            </a:r>
            <a:r>
              <a:rPr lang="en-GB" sz="5600" dirty="0">
                <a:latin typeface="Arial"/>
                <a:cs typeface="Arial"/>
              </a:rPr>
              <a:t>, in line with national targets </a:t>
            </a:r>
          </a:p>
          <a:p>
            <a:pPr marL="285750" indent="-285750">
              <a:lnSpc>
                <a:spcPct val="120000"/>
              </a:lnSpc>
              <a:buFont typeface="Arial" panose="020B0604020202020204" pitchFamily="34" charset="0"/>
              <a:buChar char="•"/>
            </a:pPr>
            <a:r>
              <a:rPr lang="en-GB" sz="5600" dirty="0">
                <a:latin typeface="Arial"/>
                <a:cs typeface="Arial"/>
              </a:rPr>
              <a:t>By 2035</a:t>
            </a:r>
            <a:r>
              <a:rPr lang="en-GB" sz="5600" b="1" dirty="0">
                <a:latin typeface="Arial"/>
                <a:cs typeface="Arial"/>
              </a:rPr>
              <a:t> children and young people at risk of entering the criminal justice system will be diverted through access to tailored support i</a:t>
            </a:r>
            <a:r>
              <a:rPr lang="en-GB" sz="5600" dirty="0">
                <a:latin typeface="Arial"/>
                <a:cs typeface="Arial"/>
              </a:rPr>
              <a:t>ncluding youth activities, targeted training, and education pathways (Mbacc) and will be able to access all GMFRS fire stations as Safe Spaces   </a:t>
            </a:r>
          </a:p>
          <a:p>
            <a:pPr marL="285750" indent="-285750">
              <a:lnSpc>
                <a:spcPct val="120000"/>
              </a:lnSpc>
              <a:buFont typeface="Arial" panose="020B0604020202020204" pitchFamily="34" charset="0"/>
              <a:buChar char="•"/>
            </a:pPr>
            <a:r>
              <a:rPr lang="en-GB" sz="5600" dirty="0">
                <a:latin typeface="Arial"/>
                <a:cs typeface="Arial"/>
              </a:rPr>
              <a:t>There will be </a:t>
            </a:r>
            <a:r>
              <a:rPr lang="en-GB" sz="5600" b="1" dirty="0">
                <a:latin typeface="Arial"/>
                <a:cs typeface="Arial"/>
              </a:rPr>
              <a:t>year on year reductions in instances of Gender Based Violence</a:t>
            </a:r>
            <a:r>
              <a:rPr lang="en-GB" sz="5600" dirty="0">
                <a:latin typeface="Arial"/>
                <a:cs typeface="Arial"/>
              </a:rPr>
              <a:t> and by 2035 GM will experience</a:t>
            </a:r>
            <a:r>
              <a:rPr lang="en-GB" sz="5600" b="1" dirty="0">
                <a:latin typeface="Arial"/>
                <a:cs typeface="Arial"/>
              </a:rPr>
              <a:t> 50% fewer instances of GBV</a:t>
            </a:r>
            <a:r>
              <a:rPr lang="en-GB" sz="5600" dirty="0">
                <a:latin typeface="Arial"/>
                <a:cs typeface="Arial"/>
              </a:rPr>
              <a:t> than at the outset of this strategy.</a:t>
            </a:r>
          </a:p>
          <a:p>
            <a:pPr marL="285750" indent="-285750">
              <a:lnSpc>
                <a:spcPct val="120000"/>
              </a:lnSpc>
              <a:buFont typeface="Arial" panose="020B0604020202020204" pitchFamily="34" charset="0"/>
              <a:buChar char="•"/>
            </a:pPr>
            <a:r>
              <a:rPr lang="en-GB" sz="5600" dirty="0">
                <a:latin typeface="Arial"/>
                <a:cs typeface="Arial"/>
              </a:rPr>
              <a:t>By 2035 30% of GMs residents will feel prepared for future disruption ensuring that GM can better continue to drive forward its ambitions even during periods of uncertainty.</a:t>
            </a:r>
            <a:endParaRPr lang="en-GB" sz="5600" dirty="0"/>
          </a:p>
          <a:p>
            <a:pPr marL="285750" indent="-285750">
              <a:lnSpc>
                <a:spcPct val="120000"/>
              </a:lnSpc>
              <a:buFont typeface="Arial" panose="020B0604020202020204" pitchFamily="34" charset="0"/>
              <a:buChar char="•"/>
            </a:pPr>
            <a:endParaRPr lang="en-GB" sz="5600" dirty="0"/>
          </a:p>
          <a:p>
            <a:pPr marL="285750" indent="-285750">
              <a:buFont typeface="Arial" panose="020B0604020202020204" pitchFamily="34" charset="0"/>
              <a:buChar char="•"/>
            </a:pPr>
            <a:endParaRPr lang="en-GB" sz="5600" dirty="0"/>
          </a:p>
          <a:p>
            <a:pPr marL="285750" indent="-285750">
              <a:buFont typeface="Arial" panose="020B0604020202020204" pitchFamily="34" charset="0"/>
              <a:buChar char="•"/>
            </a:pPr>
            <a:endParaRPr lang="en-GB" sz="2500" dirty="0"/>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dirty="0"/>
          </a:p>
        </p:txBody>
      </p:sp>
    </p:spTree>
    <p:extLst>
      <p:ext uri="{BB962C8B-B14F-4D97-AF65-F5344CB8AC3E}">
        <p14:creationId xmlns:p14="http://schemas.microsoft.com/office/powerpoint/2010/main" val="2525675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42DF4-DD7E-E2FE-061B-6C2D3ADD76A8}"/>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504E415-144D-AEF7-7DB7-9991B6FF06EC}"/>
              </a:ext>
            </a:extLst>
          </p:cNvPr>
          <p:cNvSpPr txBox="1">
            <a:spLocks noGrp="1"/>
          </p:cNvSpPr>
          <p:nvPr>
            <p:ph type="title" idx="4294967295"/>
          </p:nvPr>
        </p:nvSpPr>
        <p:spPr>
          <a:xfrm>
            <a:off x="467935" y="329126"/>
            <a:ext cx="10719449" cy="76225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Safe and strong communities</a:t>
            </a:r>
            <a:endParaRPr kumimoji="0" lang="en-GB"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6568741C-3336-5E80-6751-2C17413B7F4A}"/>
              </a:ext>
            </a:extLst>
          </p:cNvPr>
          <p:cNvSpPr txBox="1"/>
          <p:nvPr/>
        </p:nvSpPr>
        <p:spPr>
          <a:xfrm>
            <a:off x="467935" y="1091381"/>
            <a:ext cx="11482725" cy="4955203"/>
          </a:xfrm>
          <a:prstGeom prst="rect">
            <a:avLst/>
          </a:prstGeom>
          <a:noFill/>
        </p:spPr>
        <p:txBody>
          <a:bodyPr wrap="square" lIns="91440" tIns="45720" rIns="91440" bIns="45720" rtlCol="0" anchor="t">
            <a:spAutoFit/>
          </a:bodyPr>
          <a:lstStyle/>
          <a:p>
            <a:r>
              <a:rPr lang="en-GB" b="1" dirty="0">
                <a:latin typeface="Arial"/>
                <a:cs typeface="Arial"/>
              </a:rPr>
              <a:t>Year one actions – what we are doing now: </a:t>
            </a:r>
            <a:endParaRPr lang="en-GB" dirty="0">
              <a:latin typeface="Arial"/>
              <a:cs typeface="Arial"/>
            </a:endParaRPr>
          </a:p>
          <a:p>
            <a:endParaRPr lang="en-GB" b="1" dirty="0">
              <a:latin typeface="Arial"/>
              <a:cs typeface="Arial"/>
            </a:endParaRPr>
          </a:p>
          <a:p>
            <a:pPr marL="285750" indent="-285750">
              <a:spcAft>
                <a:spcPts val="600"/>
              </a:spcAft>
              <a:buFont typeface="Arial" panose="020B0604020202020204" pitchFamily="34" charset="0"/>
              <a:buChar char="•"/>
            </a:pPr>
            <a:r>
              <a:rPr lang="en-GB" sz="1600" b="1" dirty="0">
                <a:latin typeface="Arial"/>
                <a:cs typeface="Arial"/>
              </a:rPr>
              <a:t>Targeted outreach to our communities</a:t>
            </a:r>
            <a:r>
              <a:rPr lang="en-GB" sz="1600" dirty="0">
                <a:latin typeface="Arial"/>
                <a:cs typeface="Arial"/>
              </a:rPr>
              <a:t> with the lowest levels of trust and confidence; and lowest perceptions of safety </a:t>
            </a:r>
            <a:br>
              <a:rPr lang="en-GB" sz="1600" dirty="0">
                <a:latin typeface="Arial" panose="020B0604020202020204" pitchFamily="34" charset="0"/>
                <a:cs typeface="Arial" panose="020B0604020202020204" pitchFamily="34" charset="0"/>
              </a:rPr>
            </a:br>
            <a:r>
              <a:rPr lang="en-GB" sz="1600" dirty="0">
                <a:latin typeface="Arial"/>
                <a:cs typeface="Arial"/>
              </a:rPr>
              <a:t>Greater Manchester baseline for knife crime defined in line with Government Guidance. </a:t>
            </a:r>
            <a:endParaRPr lang="en-US" sz="1600" dirty="0">
              <a:latin typeface="Arial"/>
              <a:cs typeface="Arial"/>
            </a:endParaRPr>
          </a:p>
          <a:p>
            <a:pPr marL="285750" indent="-285750">
              <a:spcAft>
                <a:spcPts val="600"/>
              </a:spcAft>
              <a:buFont typeface="Arial" panose="020B0604020202020204" pitchFamily="34" charset="0"/>
              <a:buChar char="•"/>
            </a:pPr>
            <a:r>
              <a:rPr lang="en-GB" sz="1600" dirty="0">
                <a:latin typeface="Arial"/>
                <a:cs typeface="Arial"/>
              </a:rPr>
              <a:t>Deliver national</a:t>
            </a:r>
            <a:r>
              <a:rPr lang="en-GB" sz="1600" b="1" dirty="0">
                <a:latin typeface="Arial"/>
                <a:cs typeface="Arial"/>
              </a:rPr>
              <a:t> Safer Streets policing initiatives</a:t>
            </a:r>
            <a:r>
              <a:rPr lang="en-GB" sz="1600" dirty="0">
                <a:latin typeface="Arial"/>
                <a:cs typeface="Arial"/>
              </a:rPr>
              <a:t> in partnership locally, including the Safer Streets Summer and Winter Initiatives.</a:t>
            </a:r>
            <a:endParaRPr lang="en-US" sz="1600" dirty="0">
              <a:latin typeface="Arial"/>
              <a:cs typeface="Arial"/>
            </a:endParaRPr>
          </a:p>
          <a:p>
            <a:pPr marL="285750" indent="-285750">
              <a:spcAft>
                <a:spcPts val="600"/>
              </a:spcAft>
              <a:buFont typeface="Arial" panose="020B0604020202020204" pitchFamily="34" charset="0"/>
              <a:buChar char="•"/>
            </a:pPr>
            <a:r>
              <a:rPr lang="en-GB" sz="1600" dirty="0">
                <a:latin typeface="Arial"/>
                <a:cs typeface="Arial"/>
              </a:rPr>
              <a:t>Violence prevention community action network in place connected to all wider GM networks, and </a:t>
            </a:r>
            <a:r>
              <a:rPr lang="en-GB" sz="1600" b="1" dirty="0">
                <a:latin typeface="Arial"/>
                <a:cs typeface="Arial"/>
              </a:rPr>
              <a:t>influencing GM policy and activity to tackle knife crime.</a:t>
            </a:r>
          </a:p>
          <a:p>
            <a:pPr marL="285750" indent="-285750">
              <a:spcAft>
                <a:spcPts val="600"/>
              </a:spcAft>
              <a:buFont typeface="Arial" panose="020B0604020202020204" pitchFamily="34" charset="0"/>
              <a:buChar char="•"/>
            </a:pPr>
            <a:r>
              <a:rPr lang="en-GB" sz="1600" b="1" dirty="0">
                <a:latin typeface="Arial"/>
                <a:cs typeface="Arial"/>
              </a:rPr>
              <a:t>Launch of TravelSafe LiveChat</a:t>
            </a:r>
            <a:r>
              <a:rPr lang="en-GB" sz="1600" dirty="0">
                <a:latin typeface="Arial"/>
                <a:cs typeface="Arial"/>
              </a:rPr>
              <a:t> for the Bee Network, providing an enhanced experience for passengers using LiveChat to report issues and concerns, with timely referral arrangements </a:t>
            </a:r>
            <a:endParaRPr lang="en-US" sz="1600" dirty="0">
              <a:latin typeface="Arial"/>
              <a:cs typeface="Arial"/>
            </a:endParaRPr>
          </a:p>
          <a:p>
            <a:pPr marL="285750" indent="-285750">
              <a:spcAft>
                <a:spcPts val="600"/>
              </a:spcAft>
              <a:buFont typeface="Arial" panose="020B0604020202020204" pitchFamily="34" charset="0"/>
              <a:buChar char="•"/>
            </a:pPr>
            <a:r>
              <a:rPr lang="en-US" sz="1600" dirty="0">
                <a:latin typeface="Arial"/>
                <a:cs typeface="Arial"/>
              </a:rPr>
              <a:t>New Hate Crime Standard that will</a:t>
            </a:r>
            <a:r>
              <a:rPr lang="en-US" sz="1600" b="1" dirty="0">
                <a:latin typeface="Arial"/>
                <a:cs typeface="Arial"/>
              </a:rPr>
              <a:t> improve reporting and Victim Experience</a:t>
            </a:r>
            <a:r>
              <a:rPr lang="en-US" sz="1600" dirty="0">
                <a:latin typeface="Arial"/>
                <a:cs typeface="Arial"/>
              </a:rPr>
              <a:t>. Launch by February 2026. </a:t>
            </a:r>
            <a:endParaRPr lang="en-GB" sz="1600" dirty="0">
              <a:latin typeface="Arial"/>
              <a:cs typeface="Arial"/>
            </a:endParaRPr>
          </a:p>
          <a:p>
            <a:pPr marL="285750" indent="-285750">
              <a:spcAft>
                <a:spcPts val="600"/>
              </a:spcAft>
              <a:buFont typeface="Arial" panose="020B0604020202020204" pitchFamily="34" charset="0"/>
              <a:buChar char="•"/>
            </a:pPr>
            <a:r>
              <a:rPr lang="en-GB" sz="1600" dirty="0">
                <a:latin typeface="Arial"/>
                <a:cs typeface="Arial"/>
              </a:rPr>
              <a:t>A GM Framework for </a:t>
            </a:r>
            <a:r>
              <a:rPr lang="en-GB" sz="1600" b="1" dirty="0">
                <a:latin typeface="Arial"/>
                <a:cs typeface="Arial"/>
              </a:rPr>
              <a:t>Cohesion </a:t>
            </a:r>
            <a:r>
              <a:rPr lang="en-GB" sz="1600" dirty="0">
                <a:latin typeface="Arial"/>
                <a:cs typeface="Arial"/>
              </a:rPr>
              <a:t>developed with GM governance including a set of GM Standards</a:t>
            </a:r>
          </a:p>
          <a:p>
            <a:pPr marL="285750" indent="-285750">
              <a:spcAft>
                <a:spcPts val="600"/>
              </a:spcAft>
              <a:buFont typeface="Arial" panose="020B0604020202020204" pitchFamily="34" charset="0"/>
              <a:buChar char="•"/>
            </a:pPr>
            <a:r>
              <a:rPr lang="en-GB" sz="1600" dirty="0">
                <a:latin typeface="Arial"/>
                <a:cs typeface="Arial"/>
              </a:rPr>
              <a:t>Two new Operation Vulcan sites identified and launched, aligned to Live Well development for the 'Build' element of 'Clear, Hold, Build', leading to </a:t>
            </a:r>
            <a:r>
              <a:rPr lang="en-GB" sz="1600" b="1" dirty="0">
                <a:latin typeface="Arial"/>
                <a:cs typeface="Arial"/>
              </a:rPr>
              <a:t>less crime and anti-social behaviour in those areas.</a:t>
            </a:r>
          </a:p>
          <a:p>
            <a:pPr marL="285750" indent="-285750">
              <a:spcAft>
                <a:spcPts val="600"/>
              </a:spcAft>
              <a:buFont typeface="Arial" panose="020B0604020202020204" pitchFamily="34" charset="0"/>
              <a:buChar char="•"/>
            </a:pPr>
            <a:r>
              <a:rPr lang="en-GB" sz="1600" dirty="0">
                <a:latin typeface="Arial"/>
                <a:cs typeface="Arial"/>
              </a:rPr>
              <a:t>Deliver the country's first campaign to raise awareness and </a:t>
            </a:r>
            <a:r>
              <a:rPr lang="en-GB" sz="1600" b="1" dirty="0">
                <a:latin typeface="Arial"/>
                <a:cs typeface="Arial"/>
              </a:rPr>
              <a:t>reduce coercive control by end of 2025</a:t>
            </a:r>
            <a:r>
              <a:rPr lang="en-GB" sz="1600" dirty="0">
                <a:latin typeface="Arial"/>
                <a:cs typeface="Arial"/>
              </a:rPr>
              <a:t>, aiming to attract 3m views.</a:t>
            </a:r>
          </a:p>
          <a:p>
            <a:pPr marL="285750" indent="-285750">
              <a:spcAft>
                <a:spcPts val="600"/>
              </a:spcAft>
              <a:buFont typeface="Arial" panose="020B0604020202020204" pitchFamily="34" charset="0"/>
              <a:buChar char="•"/>
            </a:pPr>
            <a:r>
              <a:rPr lang="en-GB" sz="1600" dirty="0">
                <a:latin typeface="Arial"/>
                <a:cs typeface="Arial"/>
              </a:rPr>
              <a:t>Deliver 250 </a:t>
            </a:r>
            <a:r>
              <a:rPr lang="en-GB" sz="1600" b="1" dirty="0">
                <a:latin typeface="Arial"/>
                <a:cs typeface="Arial"/>
              </a:rPr>
              <a:t>Domestic Abuse Protection</a:t>
            </a:r>
            <a:r>
              <a:rPr lang="en-GB" sz="1600" dirty="0">
                <a:latin typeface="Arial"/>
                <a:cs typeface="Arial"/>
              </a:rPr>
              <a:t> Orders in 2025.</a:t>
            </a:r>
          </a:p>
        </p:txBody>
      </p:sp>
    </p:spTree>
    <p:extLst>
      <p:ext uri="{BB962C8B-B14F-4D97-AF65-F5344CB8AC3E}">
        <p14:creationId xmlns:p14="http://schemas.microsoft.com/office/powerpoint/2010/main" val="1084208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8F9BE-4FD2-C9AC-B625-125D505D1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8B1D7-DCF3-B55C-D258-8C6BE230D909}"/>
              </a:ext>
            </a:extLst>
          </p:cNvPr>
          <p:cNvSpPr>
            <a:spLocks noGrp="1"/>
          </p:cNvSpPr>
          <p:nvPr>
            <p:ph type="title"/>
          </p:nvPr>
        </p:nvSpPr>
        <p:spPr>
          <a:xfrm>
            <a:off x="217415" y="329126"/>
            <a:ext cx="11763284" cy="1377754"/>
          </a:xfrm>
        </p:spPr>
        <p:txBody>
          <a:bodyPr>
            <a:normAutofit fontScale="90000"/>
          </a:bodyPr>
          <a:lstStyle/>
          <a:p>
            <a:pPr>
              <a:lnSpc>
                <a:spcPct val="100000"/>
              </a:lnSpc>
            </a:pPr>
            <a:r>
              <a:rPr lang="en-GB" dirty="0">
                <a:latin typeface="Arial"/>
                <a:cs typeface="Arial"/>
              </a:rPr>
              <a:t>A transport system for a global city region</a:t>
            </a:r>
            <a:br>
              <a:rPr lang="en-GB" dirty="0"/>
            </a:br>
            <a:r>
              <a:rPr lang="en-GB" sz="2200" b="0" dirty="0">
                <a:latin typeface="Arial"/>
                <a:cs typeface="Arial"/>
              </a:rPr>
              <a:t>End state: The Bee Network will connect people to jobs, education and leisure opportunities like never before. With better, safer, easier and more affordable connections – all under one Bee Network brand. </a:t>
            </a:r>
            <a:br>
              <a:rPr lang="en-GB" sz="3100" b="0" dirty="0"/>
            </a:b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5AC9A2DA-8B50-C664-82F5-97DC349DC94A}"/>
              </a:ext>
            </a:extLst>
          </p:cNvPr>
          <p:cNvSpPr>
            <a:spLocks noGrp="1"/>
          </p:cNvSpPr>
          <p:nvPr>
            <p:ph idx="1"/>
          </p:nvPr>
        </p:nvSpPr>
        <p:spPr>
          <a:xfrm>
            <a:off x="467935" y="1908127"/>
            <a:ext cx="11518220" cy="4103728"/>
          </a:xfrm>
        </p:spPr>
        <p:txBody>
          <a:bodyPr vert="horz" lIns="91440" tIns="45720" rIns="91440" bIns="45720" numCol="1" rtlCol="0" anchor="t">
            <a:noAutofit/>
          </a:bodyPr>
          <a:lstStyle/>
          <a:p>
            <a:r>
              <a:rPr lang="en-GB" sz="1600" b="1" dirty="0">
                <a:latin typeface="Arial"/>
                <a:cs typeface="Arial"/>
              </a:rPr>
              <a:t>Key delivery plan activity:</a:t>
            </a:r>
          </a:p>
          <a:p>
            <a:pPr marL="285750" indent="-285750">
              <a:lnSpc>
                <a:spcPct val="100000"/>
              </a:lnSpc>
              <a:buFont typeface="Arial,Sans-Serif" panose="020B0604020202020204" pitchFamily="34" charset="0"/>
              <a:buChar char="•"/>
            </a:pPr>
            <a:r>
              <a:rPr lang="en-GB" sz="1600" dirty="0">
                <a:latin typeface="Arial"/>
                <a:cs typeface="Arial"/>
              </a:rPr>
              <a:t>We will </a:t>
            </a:r>
            <a:r>
              <a:rPr lang="en-GB" sz="1600" b="1" dirty="0">
                <a:latin typeface="Arial"/>
                <a:cs typeface="Arial"/>
              </a:rPr>
              <a:t>improve connectivity </a:t>
            </a:r>
            <a:r>
              <a:rPr lang="en-GB" sz="1600" dirty="0">
                <a:latin typeface="Arial"/>
                <a:cs typeface="Arial"/>
              </a:rPr>
              <a:t>to the public transport network. By 2030, 90% of people in Greater Manchester will be within a five-minute walk of a bus or tram that comes at least every 30 minutes.</a:t>
            </a:r>
            <a:endParaRPr lang="en-US" sz="1600" dirty="0">
              <a:latin typeface="Arial"/>
              <a:cs typeface="Arial"/>
            </a:endParaRPr>
          </a:p>
          <a:p>
            <a:pPr marL="285750" indent="-285750">
              <a:lnSpc>
                <a:spcPct val="100000"/>
              </a:lnSpc>
              <a:buFont typeface="Arial,Sans-Serif" panose="020B0604020202020204" pitchFamily="34" charset="0"/>
              <a:buChar char="•"/>
            </a:pPr>
            <a:r>
              <a:rPr lang="en-GB" sz="1600" dirty="0">
                <a:latin typeface="Arial"/>
                <a:cs typeface="Arial"/>
              </a:rPr>
              <a:t>By 2030 all local </a:t>
            </a:r>
            <a:r>
              <a:rPr lang="en-GB" sz="1600" b="1" dirty="0">
                <a:latin typeface="Arial"/>
                <a:cs typeface="Arial"/>
              </a:rPr>
              <a:t>rail lines will be integrated </a:t>
            </a:r>
            <a:r>
              <a:rPr lang="en-GB" sz="1600" dirty="0">
                <a:latin typeface="Arial"/>
                <a:cs typeface="Arial"/>
              </a:rPr>
              <a:t>with the Bee Network, with Greater Manchester communities the first outside London to be served by fully joined-up bike, bus, tram and train travel. We will drive major improvements to stations, including making more of them fully accessible and introducing capped, tap-on tap-off fares.</a:t>
            </a:r>
            <a:endParaRPr lang="en-US" sz="1600" dirty="0">
              <a:latin typeface="Arial"/>
              <a:cs typeface="Arial"/>
            </a:endParaRPr>
          </a:p>
          <a:p>
            <a:pPr marL="285750" indent="-285750">
              <a:lnSpc>
                <a:spcPct val="100000"/>
              </a:lnSpc>
              <a:buFont typeface="Arial,Sans-Serif" panose="020B0604020202020204" pitchFamily="34" charset="0"/>
              <a:buChar char="•"/>
            </a:pPr>
            <a:r>
              <a:rPr lang="en-GB" sz="1600" dirty="0">
                <a:latin typeface="Arial"/>
                <a:cs typeface="Arial"/>
              </a:rPr>
              <a:t>We will keep the </a:t>
            </a:r>
            <a:r>
              <a:rPr lang="en-GB" sz="1600" b="1" dirty="0">
                <a:latin typeface="Arial"/>
                <a:cs typeface="Arial"/>
              </a:rPr>
              <a:t>cost of travel on the Bee Network as low as possible</a:t>
            </a:r>
            <a:r>
              <a:rPr lang="en-GB" sz="1600" dirty="0">
                <a:latin typeface="Arial"/>
                <a:cs typeface="Arial"/>
              </a:rPr>
              <a:t>, so everyone can afford to get where they need to go. We’ll only charge what we need to run a safe and comfortable service and to reinvest in the Bee Network, so that it keeps improving. </a:t>
            </a:r>
          </a:p>
          <a:p>
            <a:pPr marL="285750" indent="-285750">
              <a:lnSpc>
                <a:spcPct val="100000"/>
              </a:lnSpc>
              <a:buFont typeface="Arial,Sans-Serif" panose="020B0604020202020204" pitchFamily="34" charset="0"/>
              <a:buChar char="•"/>
            </a:pPr>
            <a:r>
              <a:rPr lang="en-GB" sz="1600" dirty="0">
                <a:latin typeface="Arial"/>
                <a:cs typeface="Arial"/>
              </a:rPr>
              <a:t>We will have the </a:t>
            </a:r>
            <a:r>
              <a:rPr lang="en-GB" sz="1600" b="1" dirty="0">
                <a:latin typeface="Arial"/>
                <a:cs typeface="Arial"/>
              </a:rPr>
              <a:t>UK’s first fully electric, integrated transport system </a:t>
            </a:r>
            <a:r>
              <a:rPr lang="en-GB" sz="1600" dirty="0">
                <a:latin typeface="Arial"/>
                <a:cs typeface="Arial"/>
              </a:rPr>
              <a:t>across active travel, bus and tram services, supporting carbon neutrality by 2038.</a:t>
            </a:r>
            <a:endParaRPr lang="en-US" sz="1600" dirty="0">
              <a:latin typeface="Arial"/>
              <a:cs typeface="Arial"/>
            </a:endParaRPr>
          </a:p>
          <a:p>
            <a:pPr marL="285750" indent="-285750">
              <a:lnSpc>
                <a:spcPct val="100000"/>
              </a:lnSpc>
              <a:buFont typeface="Arial" panose="020B0604020202020204" pitchFamily="34" charset="0"/>
              <a:buChar char="•"/>
            </a:pPr>
            <a:r>
              <a:rPr lang="en-GB" sz="1600" dirty="0">
                <a:latin typeface="Arial"/>
                <a:cs typeface="Arial"/>
              </a:rPr>
              <a:t>We will make significant progress towards the </a:t>
            </a:r>
            <a:r>
              <a:rPr lang="en-GB" sz="1600" b="1" dirty="0">
                <a:latin typeface="Arial"/>
                <a:cs typeface="Arial"/>
              </a:rPr>
              <a:t>Right Mix </a:t>
            </a:r>
            <a:r>
              <a:rPr lang="en-GB" sz="1600" dirty="0">
                <a:latin typeface="Arial"/>
                <a:cs typeface="Arial"/>
              </a:rPr>
              <a:t>target of 50% of all journeys in Greater Manchester to be made by walking, cycling and public transport by 2040. </a:t>
            </a:r>
            <a:endParaRPr lang="en-GB" dirty="0">
              <a:latin typeface="Arial"/>
              <a:cs typeface="Arial"/>
            </a:endParaRPr>
          </a:p>
          <a:p>
            <a:pPr marL="285750" indent="-285750">
              <a:lnSpc>
                <a:spcPct val="100000"/>
              </a:lnSpc>
              <a:buFont typeface="Arial" panose="020B0604020202020204" pitchFamily="34" charset="0"/>
              <a:buChar char="•"/>
            </a:pPr>
            <a:r>
              <a:rPr lang="en-GB" sz="1600" dirty="0">
                <a:latin typeface="Arial"/>
                <a:cs typeface="Arial"/>
              </a:rPr>
              <a:t>By 2040 we are aiming for </a:t>
            </a:r>
            <a:r>
              <a:rPr lang="en-GB" sz="1600" b="1" dirty="0">
                <a:latin typeface="Arial"/>
                <a:cs typeface="Arial"/>
              </a:rPr>
              <a:t>no-one to be killed or seriously injured </a:t>
            </a:r>
            <a:r>
              <a:rPr lang="en-GB" sz="1600" dirty="0">
                <a:latin typeface="Arial"/>
                <a:cs typeface="Arial"/>
              </a:rPr>
              <a:t>on our roads.</a:t>
            </a:r>
            <a:endParaRPr lang="en-GB" dirty="0"/>
          </a:p>
        </p:txBody>
      </p:sp>
    </p:spTree>
    <p:extLst>
      <p:ext uri="{BB962C8B-B14F-4D97-AF65-F5344CB8AC3E}">
        <p14:creationId xmlns:p14="http://schemas.microsoft.com/office/powerpoint/2010/main" val="3391087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8F9BE-4FD2-C9AC-B625-125D505D1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8B1D7-DCF3-B55C-D258-8C6BE230D909}"/>
              </a:ext>
            </a:extLst>
          </p:cNvPr>
          <p:cNvSpPr>
            <a:spLocks noGrp="1"/>
          </p:cNvSpPr>
          <p:nvPr>
            <p:ph type="title"/>
          </p:nvPr>
        </p:nvSpPr>
        <p:spPr>
          <a:xfrm>
            <a:off x="457049" y="329126"/>
            <a:ext cx="10719449" cy="762255"/>
          </a:xfrm>
        </p:spPr>
        <p:txBody>
          <a:bodyPr>
            <a:normAutofit fontScale="90000"/>
          </a:bodyPr>
          <a:lstStyle/>
          <a:p>
            <a:pPr>
              <a:lnSpc>
                <a:spcPct val="100000"/>
              </a:lnSpc>
            </a:pPr>
            <a:r>
              <a:rPr lang="en-GB" dirty="0"/>
              <a:t>A transport system for a global city region</a:t>
            </a:r>
            <a:br>
              <a:rPr lang="en-GB" sz="3100" b="0" dirty="0"/>
            </a:br>
            <a:br>
              <a:rPr lang="en-GB" sz="3100" b="0" dirty="0"/>
            </a:br>
            <a:br>
              <a:rPr lang="en-GB" sz="3100" b="0" dirty="0"/>
            </a:br>
            <a:endParaRPr lang="en-GB" b="0" dirty="0"/>
          </a:p>
        </p:txBody>
      </p:sp>
      <p:sp>
        <p:nvSpPr>
          <p:cNvPr id="7" name="Content Placeholder 6">
            <a:extLst>
              <a:ext uri="{FF2B5EF4-FFF2-40B4-BE49-F238E27FC236}">
                <a16:creationId xmlns:a16="http://schemas.microsoft.com/office/drawing/2014/main" id="{5AC9A2DA-8B50-C664-82F5-97DC349DC94A}"/>
              </a:ext>
            </a:extLst>
          </p:cNvPr>
          <p:cNvSpPr>
            <a:spLocks noGrp="1"/>
          </p:cNvSpPr>
          <p:nvPr>
            <p:ph idx="1"/>
          </p:nvPr>
        </p:nvSpPr>
        <p:spPr>
          <a:xfrm>
            <a:off x="467935" y="1091381"/>
            <a:ext cx="11485563" cy="5437493"/>
          </a:xfrm>
        </p:spPr>
        <p:txBody>
          <a:bodyPr vert="horz" lIns="91440" tIns="45720" rIns="91440" bIns="45720" numCol="1" rtlCol="0" anchor="t">
            <a:noAutofit/>
          </a:bodyPr>
          <a:lstStyle/>
          <a:p>
            <a:pPr>
              <a:lnSpc>
                <a:spcPct val="100000"/>
              </a:lnSpc>
              <a:spcBef>
                <a:spcPts val="0"/>
              </a:spcBef>
              <a:spcAft>
                <a:spcPts val="1200"/>
              </a:spcAft>
            </a:pPr>
            <a:r>
              <a:rPr lang="en-GB" sz="1800" b="1" dirty="0">
                <a:latin typeface="Arial"/>
                <a:cs typeface="Arial"/>
              </a:rPr>
              <a:t>Year one actions – what we are doing now: </a:t>
            </a:r>
            <a:endParaRPr lang="en-GB" sz="1800" dirty="0">
              <a:latin typeface="Arial"/>
              <a:cs typeface="Arial"/>
            </a:endParaRPr>
          </a:p>
          <a:p>
            <a:pPr marL="285750" indent="-285750">
              <a:lnSpc>
                <a:spcPct val="100000"/>
              </a:lnSpc>
              <a:spcBef>
                <a:spcPts val="0"/>
              </a:spcBef>
              <a:spcAft>
                <a:spcPts val="1200"/>
              </a:spcAft>
              <a:buChar char="•"/>
            </a:pPr>
            <a:r>
              <a:rPr lang="en-GB" sz="1600" dirty="0">
                <a:latin typeface="Arial"/>
                <a:cs typeface="Arial"/>
              </a:rPr>
              <a:t>Introduce growth interventions on bus network including </a:t>
            </a:r>
            <a:r>
              <a:rPr lang="en-GB" sz="1600" b="1" dirty="0">
                <a:latin typeface="Arial"/>
                <a:cs typeface="Arial"/>
              </a:rPr>
              <a:t>higher frequency services and new night buses</a:t>
            </a:r>
            <a:endParaRPr lang="en-US" sz="1600" b="1" dirty="0"/>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Successfully complete Metrolink</a:t>
            </a:r>
            <a:r>
              <a:rPr lang="en-GB" sz="1600" b="1" dirty="0">
                <a:latin typeface="Arial"/>
                <a:cs typeface="Arial"/>
              </a:rPr>
              <a:t> track maintenance</a:t>
            </a:r>
            <a:endParaRPr lang="en-US" sz="1600" b="1" dirty="0">
              <a:latin typeface="Arial"/>
              <a:cs typeface="Arial"/>
            </a:endParaRPr>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Deliver 160km of</a:t>
            </a:r>
            <a:r>
              <a:rPr lang="en-GB" sz="1600" b="1" dirty="0">
                <a:latin typeface="Arial"/>
                <a:cs typeface="Arial"/>
              </a:rPr>
              <a:t> Bee Active</a:t>
            </a:r>
            <a:r>
              <a:rPr lang="en-GB" sz="1600" dirty="0">
                <a:latin typeface="Arial"/>
                <a:cs typeface="Arial"/>
              </a:rPr>
              <a:t> routes</a:t>
            </a:r>
            <a:endParaRPr lang="en-GB" sz="1600" dirty="0"/>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Deliver further Bee Network crossings and </a:t>
            </a:r>
            <a:r>
              <a:rPr lang="en-GB" sz="1600" b="1" dirty="0">
                <a:latin typeface="Arial"/>
                <a:cs typeface="Arial"/>
              </a:rPr>
              <a:t>walking and wheeling improvements at junctions</a:t>
            </a:r>
            <a:r>
              <a:rPr lang="en-GB" sz="1600" dirty="0">
                <a:latin typeface="Arial"/>
                <a:cs typeface="Arial"/>
              </a:rPr>
              <a:t> - 9 delivered</a:t>
            </a:r>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Deliver up to </a:t>
            </a:r>
            <a:r>
              <a:rPr lang="en-GB" sz="1600" b="1" dirty="0">
                <a:latin typeface="Arial"/>
                <a:cs typeface="Arial"/>
              </a:rPr>
              <a:t>40 school streets</a:t>
            </a:r>
            <a:r>
              <a:rPr lang="en-GB" sz="1600" dirty="0">
                <a:latin typeface="Arial"/>
                <a:cs typeface="Arial"/>
              </a:rPr>
              <a:t> and continue to develop proposals for more - up to 100 by 2028.</a:t>
            </a:r>
            <a:endParaRPr lang="en-GB" sz="1600" dirty="0"/>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Deliver improvements and r</a:t>
            </a:r>
            <a:r>
              <a:rPr lang="en-GB" sz="1600" b="1" dirty="0">
                <a:latin typeface="Arial"/>
                <a:cs typeface="Arial"/>
              </a:rPr>
              <a:t>enewals to crossings within 400m of schools</a:t>
            </a:r>
            <a:r>
              <a:rPr lang="en-GB" sz="1600" dirty="0">
                <a:latin typeface="Arial"/>
                <a:cs typeface="Arial"/>
              </a:rPr>
              <a:t> where no safe place to cross the road is available - up to 120 crossings</a:t>
            </a:r>
          </a:p>
          <a:p>
            <a:pPr marL="285750" indent="-285750">
              <a:lnSpc>
                <a:spcPct val="100000"/>
              </a:lnSpc>
              <a:spcBef>
                <a:spcPts val="0"/>
              </a:spcBef>
              <a:spcAft>
                <a:spcPts val="1200"/>
              </a:spcAft>
              <a:buFont typeface="Arial" panose="020B0604020202020204" pitchFamily="34" charset="0"/>
              <a:buChar char="•"/>
            </a:pPr>
            <a:r>
              <a:rPr lang="en-GB" sz="1600" b="1" dirty="0">
                <a:latin typeface="Arial"/>
                <a:cs typeface="Arial"/>
              </a:rPr>
              <a:t>Simpler rail fares</a:t>
            </a:r>
            <a:r>
              <a:rPr lang="en-GB" sz="1600" dirty="0">
                <a:latin typeface="Arial"/>
                <a:cs typeface="Arial"/>
              </a:rPr>
              <a:t> in place across all GM stations, as a first step towards the </a:t>
            </a:r>
            <a:r>
              <a:rPr lang="en-GB" sz="1600" b="1" dirty="0">
                <a:latin typeface="Arial"/>
                <a:cs typeface="Arial"/>
              </a:rPr>
              <a:t>integration </a:t>
            </a:r>
            <a:r>
              <a:rPr lang="en-GB" sz="1600" dirty="0">
                <a:latin typeface="Arial"/>
                <a:cs typeface="Arial"/>
              </a:rPr>
              <a:t>of rail into the Bee Network</a:t>
            </a:r>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In August 2025 run a </a:t>
            </a:r>
            <a:r>
              <a:rPr lang="en-GB" sz="1600" b="1" dirty="0">
                <a:latin typeface="Arial"/>
                <a:cs typeface="Arial"/>
              </a:rPr>
              <a:t>concessionary pass trial</a:t>
            </a:r>
            <a:r>
              <a:rPr lang="en-GB" sz="1600" dirty="0">
                <a:latin typeface="Arial"/>
                <a:cs typeface="Arial"/>
              </a:rPr>
              <a:t>, meaning concessionary pass holders can travel for free before 9.30am. Repeat the trial in November 2025 to gather more data</a:t>
            </a:r>
          </a:p>
          <a:p>
            <a:pPr marL="285750" indent="-285750">
              <a:lnSpc>
                <a:spcPct val="100000"/>
              </a:lnSpc>
              <a:spcBef>
                <a:spcPts val="0"/>
              </a:spcBef>
              <a:spcAft>
                <a:spcPts val="1200"/>
              </a:spcAft>
              <a:buFont typeface="Arial" panose="020B0604020202020204" pitchFamily="34" charset="0"/>
              <a:buChar char="•"/>
            </a:pPr>
            <a:r>
              <a:rPr lang="en-GB" sz="1600" dirty="0">
                <a:latin typeface="Arial"/>
                <a:cs typeface="Arial"/>
              </a:rPr>
              <a:t>Launch </a:t>
            </a:r>
            <a:r>
              <a:rPr lang="en-GB" sz="1600" b="1" dirty="0">
                <a:latin typeface="Arial"/>
                <a:cs typeface="Arial"/>
              </a:rPr>
              <a:t>digital Our Pass and half price bus travel offer for 18–21-year-olds</a:t>
            </a:r>
          </a:p>
          <a:p>
            <a:pPr marL="285750" indent="-285750">
              <a:lnSpc>
                <a:spcPct val="100000"/>
              </a:lnSpc>
              <a:spcBef>
                <a:spcPts val="0"/>
              </a:spcBef>
              <a:spcAft>
                <a:spcPts val="1200"/>
              </a:spcAft>
              <a:buFont typeface="Arial" panose="020B0604020202020204" pitchFamily="34" charset="0"/>
              <a:buChar char="•"/>
            </a:pPr>
            <a:r>
              <a:rPr lang="en-GB" sz="1600" b="1" dirty="0">
                <a:latin typeface="Arial"/>
                <a:cs typeface="Arial"/>
              </a:rPr>
              <a:t>Reach annual patronage targets</a:t>
            </a:r>
            <a:r>
              <a:rPr lang="en-GB" sz="1600" dirty="0">
                <a:latin typeface="Arial"/>
                <a:cs typeface="Arial"/>
              </a:rPr>
              <a:t> of 176.5 million bus network journeys, 47 million Metrolink journeys &amp; 512,000 cycle hire journeys</a:t>
            </a:r>
          </a:p>
        </p:txBody>
      </p:sp>
    </p:spTree>
    <p:extLst>
      <p:ext uri="{BB962C8B-B14F-4D97-AF65-F5344CB8AC3E}">
        <p14:creationId xmlns:p14="http://schemas.microsoft.com/office/powerpoint/2010/main" val="1764690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0B48B63F1683840B913EAA3E63B5B0B" ma:contentTypeVersion="8" ma:contentTypeDescription="Create a new document." ma:contentTypeScope="" ma:versionID="c84dce7fa31d20813ca24147b986030e">
  <xsd:schema xmlns:xsd="http://www.w3.org/2001/XMLSchema" xmlns:xs="http://www.w3.org/2001/XMLSchema" xmlns:p="http://schemas.microsoft.com/office/2006/metadata/properties" xmlns:ns2="e9ece97b-8d65-4480-be39-2fb8dc84b693" xmlns:ns3="61e990a0-9f1b-41d5-8d1e-843c77e36efc" targetNamespace="http://schemas.microsoft.com/office/2006/metadata/properties" ma:root="true" ma:fieldsID="c2e089515f60e829d4f7e1d51ecbefc8" ns2:_="" ns3:_="">
    <xsd:import namespace="e9ece97b-8d65-4480-be39-2fb8dc84b693"/>
    <xsd:import namespace="61e990a0-9f1b-41d5-8d1e-843c77e36ef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ece97b-8d65-4480-be39-2fb8dc84b6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e990a0-9f1b-41d5-8d1e-843c77e36ef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18FBEF-477C-4852-A85A-00B3F78A82EE}">
  <ds:schemaRefs>
    <ds:schemaRef ds:uri="http://purl.org/dc/dcmitype/"/>
    <ds:schemaRef ds:uri="61e990a0-9f1b-41d5-8d1e-843c77e36efc"/>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e9ece97b-8d65-4480-be39-2fb8dc84b693"/>
    <ds:schemaRef ds:uri="http://schemas.microsoft.com/office/2006/metadata/properties"/>
    <ds:schemaRef ds:uri="http://purl.org/dc/terms/"/>
    <ds:schemaRef ds:uri="http://purl.org/dc/elements/1.1/"/>
  </ds:schemaRefs>
</ds:datastoreItem>
</file>

<file path=customXml/itemProps2.xml><?xml version="1.0" encoding="utf-8"?>
<ds:datastoreItem xmlns:ds="http://schemas.openxmlformats.org/officeDocument/2006/customXml" ds:itemID="{48663799-8F06-4C5B-B44A-ADFDE93113EA}">
  <ds:schemaRefs>
    <ds:schemaRef ds:uri="http://schemas.microsoft.com/sharepoint/v3/contenttype/forms"/>
  </ds:schemaRefs>
</ds:datastoreItem>
</file>

<file path=customXml/itemProps3.xml><?xml version="1.0" encoding="utf-8"?>
<ds:datastoreItem xmlns:ds="http://schemas.openxmlformats.org/officeDocument/2006/customXml" ds:itemID="{C505CAFA-1C97-481B-AA94-E6E32E1D2A45}">
  <ds:schemaRefs>
    <ds:schemaRef ds:uri="61e990a0-9f1b-41d5-8d1e-843c77e36efc"/>
    <ds:schemaRef ds:uri="e9ece97b-8d65-4480-be39-2fb8dc84b69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e8d8036a-b5f9-4f3f-9d36-d7cd740299bb}" enabled="0" method="" siteId="{e8d8036a-b5f9-4f3f-9d36-d7cd740299bb}" removed="1"/>
</clbl:labelList>
</file>

<file path=docProps/app.xml><?xml version="1.0" encoding="utf-8"?>
<Properties xmlns="http://schemas.openxmlformats.org/officeDocument/2006/extended-properties" xmlns:vt="http://schemas.openxmlformats.org/officeDocument/2006/docPropsVTypes">
  <TotalTime>3</TotalTime>
  <Words>4293</Words>
  <Application>Microsoft Office PowerPoint</Application>
  <PresentationFormat>Widescreen</PresentationFormat>
  <Paragraphs>205</Paragraphs>
  <Slides>21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Arial,Sans-Serif</vt:lpstr>
      <vt:lpstr>Office Theme</vt:lpstr>
      <vt:lpstr>Greater Manchester Strategy 2025-35 Overview</vt:lpstr>
      <vt:lpstr>Creating conditions for people to thrive</vt:lpstr>
      <vt:lpstr>GMS Delivery plan</vt:lpstr>
      <vt:lpstr>Healthy Homes for all End state: Everyone will live in a good, warm, safe place they can call home. With support from the Government, our Housing First approach and unit will turn the tide on the housing crisis.    </vt:lpstr>
      <vt:lpstr>Healthy Homes for all</vt:lpstr>
      <vt:lpstr>Safe and Strong Communities End state: Our streets and public transport system will be safe and clean in peaceful, integrated and welcoming communities. We’ll have consistently high performing police and fire services.      </vt:lpstr>
      <vt:lpstr>Safe and strong communities</vt:lpstr>
      <vt:lpstr>A transport system for a global city region End state: The Bee Network will connect people to jobs, education and leisure opportunities like never before. With better, safer, easier and more affordable connections – all under one Bee Network brand.     </vt:lpstr>
      <vt:lpstr>A transport system for a global city region   </vt:lpstr>
      <vt:lpstr>A clear line of sight to high-quality jobs End state: GM will be the UK’s leading engine of social mobility, with all  children and young  people having the opportunity to thrive with a clear path towards a good job in our growing economy.    </vt:lpstr>
      <vt:lpstr>A clear line of sight to high-quality jobs</vt:lpstr>
      <vt:lpstr>Everyday support in every neighbourhood End state: A network of inclusive and empowering Live Well centres, spaces and support offers will unite people, communities and services. Together, we’ll co-create the conditions for healthier, happier lives with belonging, hope, and opportunity. </vt:lpstr>
      <vt:lpstr>Everyday support in every neighbourhood</vt:lpstr>
      <vt:lpstr>A great place to do business End state: Our ten-year integrated pipeline has increased our economic output and spread the benefits of growth across the city region, helping to rebalance our community, and achieve the opportunities in our Growth Locations. GM's productivity is now above the national average (from 70% in 2025) &amp; still growing.     </vt:lpstr>
      <vt:lpstr>A great place to do business</vt:lpstr>
      <vt:lpstr>Digitally connected places and people End state: GM will be a fully digitally enabled city-region, giving people the connectivity, tools and know how to work and live smarter. We’ll do this by ending the digital divide and building connected communities with access to digitally-enabled public services and economic opportunities.   </vt:lpstr>
      <vt:lpstr>Digitally connected places and people  </vt:lpstr>
      <vt:lpstr>A greener future End state: We will maintain our commitment to reach carbon neutrality by 2038.    </vt:lpstr>
      <vt:lpstr>A greener future     </vt:lpstr>
      <vt:lpstr>A more equal future End state: Everyone can live a good life in Greater Manchester.      </vt:lpstr>
      <vt:lpstr>A more equal future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Greater Manchester Strategy 2025–35 - Delivery Plan Overview - Updated December 2025</dc:title>
  <dc:creator>Davies, Kate</dc:creator>
  <cp:lastModifiedBy>Hayhurst, Poppy</cp:lastModifiedBy>
  <cp:revision>2</cp:revision>
  <dcterms:created xsi:type="dcterms:W3CDTF">2025-11-13T11:30:02Z</dcterms:created>
  <dcterms:modified xsi:type="dcterms:W3CDTF">2026-01-08T16:11:57Z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0x01010010B48B63F1683840B913EAA3E63B5B0B</vt:lpwstr>
  </property>
</Properties>
</file>